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8" r:id="rId7"/>
  </p:sldMasterIdLst>
  <p:notesMasterIdLst>
    <p:notesMasterId r:id="rId32"/>
  </p:notesMasterIdLst>
  <p:sldIdLst>
    <p:sldId id="378" r:id="rId8"/>
    <p:sldId id="1824" r:id="rId9"/>
    <p:sldId id="380" r:id="rId10"/>
    <p:sldId id="1118" r:id="rId11"/>
    <p:sldId id="1821" r:id="rId12"/>
    <p:sldId id="268" r:id="rId13"/>
    <p:sldId id="1862" r:id="rId14"/>
    <p:sldId id="377" r:id="rId15"/>
    <p:sldId id="1108" r:id="rId16"/>
    <p:sldId id="369" r:id="rId17"/>
    <p:sldId id="1109" r:id="rId18"/>
    <p:sldId id="370" r:id="rId19"/>
    <p:sldId id="1110" r:id="rId20"/>
    <p:sldId id="371" r:id="rId21"/>
    <p:sldId id="1111" r:id="rId22"/>
    <p:sldId id="372" r:id="rId23"/>
    <p:sldId id="1112" r:id="rId24"/>
    <p:sldId id="1857" r:id="rId25"/>
    <p:sldId id="1858" r:id="rId26"/>
    <p:sldId id="1859" r:id="rId27"/>
    <p:sldId id="1860" r:id="rId28"/>
    <p:sldId id="1861" r:id="rId29"/>
    <p:sldId id="1855" r:id="rId30"/>
    <p:sldId id="18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378"/>
          </p14:sldIdLst>
        </p14:section>
        <p14:section name="Cognitive Services Overview" id="{EAE03B4C-30AC-42AE-A2EC-E97F2FBE0D42}">
          <p14:sldIdLst>
            <p14:sldId id="1824"/>
            <p14:sldId id="380"/>
            <p14:sldId id="1118"/>
            <p14:sldId id="1821"/>
            <p14:sldId id="268"/>
            <p14:sldId id="1862"/>
          </p14:sldIdLst>
        </p14:section>
        <p14:section name="Detailled Overview" id="{165AFBA1-ED4A-4891-8108-739524529F73}">
          <p14:sldIdLst>
            <p14:sldId id="377"/>
            <p14:sldId id="1108"/>
            <p14:sldId id="369"/>
            <p14:sldId id="1109"/>
            <p14:sldId id="370"/>
            <p14:sldId id="1110"/>
            <p14:sldId id="371"/>
            <p14:sldId id="1111"/>
            <p14:sldId id="372"/>
            <p14:sldId id="1112"/>
          </p14:sldIdLst>
        </p14:section>
        <p14:section name="Screenshots" id="{C5202972-F19F-4C4E-9283-18A87215132F}">
          <p14:sldIdLst>
            <p14:sldId id="1857"/>
            <p14:sldId id="1858"/>
            <p14:sldId id="1859"/>
            <p14:sldId id="1860"/>
            <p14:sldId id="1861"/>
          </p14:sldIdLst>
        </p14:section>
        <p14:section name="Closing" id="{EE079418-DC88-483C-845A-7D6E32139C56}">
          <p14:sldIdLst>
            <p14:sldId id="1855"/>
            <p14:sldId id="18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tlyn Ryan" initials="CR" lastIdx="11" clrIdx="0">
    <p:extLst>
      <p:ext uri="{19B8F6BF-5375-455C-9EA6-DF929625EA0E}">
        <p15:presenceInfo xmlns:p15="http://schemas.microsoft.com/office/powerpoint/2012/main" userId="S-1-5-21-383413107-1061881802-891584314-12522" providerId="AD"/>
      </p:ext>
    </p:extLst>
  </p:cmAuthor>
  <p:cmAuthor id="2" name="David Griffith" initials="DG" lastIdx="15" clrIdx="1">
    <p:extLst>
      <p:ext uri="{19B8F6BF-5375-455C-9EA6-DF929625EA0E}">
        <p15:presenceInfo xmlns:p15="http://schemas.microsoft.com/office/powerpoint/2012/main" userId="S-1-5-21-383413107-1061881802-891584314-4667" providerId="AD"/>
      </p:ext>
    </p:extLst>
  </p:cmAuthor>
  <p:cmAuthor id="3" name="Priscila Croxall" initials="PC" lastIdx="20" clrIdx="2">
    <p:extLst>
      <p:ext uri="{19B8F6BF-5375-455C-9EA6-DF929625EA0E}">
        <p15:presenceInfo xmlns:p15="http://schemas.microsoft.com/office/powerpoint/2012/main" userId="S-1-5-21-383413107-1061881802-891584314-15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FFFFFF"/>
    <a:srgbClr val="047CDA"/>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6" autoAdjust="0"/>
    <p:restoredTop sz="61610" autoAdjust="0"/>
  </p:normalViewPr>
  <p:slideViewPr>
    <p:cSldViewPr snapToGrid="0">
      <p:cViewPr varScale="1">
        <p:scale>
          <a:sx n="69" d="100"/>
          <a:sy n="69" d="100"/>
        </p:scale>
        <p:origin x="12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8-06-01T13:16:31.504" idx="20">
    <p:pos x="3677" y="2574"/>
    <p:text>Missing a word here</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2/24/2020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900" i="1" kern="1200" dirty="0">
                <a:solidFill>
                  <a:schemeClr val="tx1"/>
                </a:solidFill>
                <a:effectLst/>
                <a:latin typeface="Segoe UI Light" pitchFamily="34" charset="0"/>
                <a:ea typeface="+mn-ea"/>
                <a:cs typeface="+mn-cs"/>
              </a:rPr>
              <a:t>democratizing</a:t>
            </a:r>
            <a:r>
              <a:rPr lang="en-US" sz="9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SBKs that are also available on GitHub where we welcome poll requests and post everything on there.  The SBKs vary from API to API, but they are all included in this one repository for people to see.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B192D058-1985-4467-845A-1C29607F2B73}" type="datetime1">
              <a:rPr lang="en-US" smtClean="0"/>
              <a:t>2/24/2020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5316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pPr marL="0" lvl="0" indent="0">
              <a:buFont typeface="Arial" panose="020B0604020202020204" pitchFamily="34" charset="0"/>
              <a:buNone/>
            </a:pPr>
            <a:endParaRPr lang="en-US" dirty="0"/>
          </a:p>
          <a:p>
            <a:pPr defTabSz="914224">
              <a:spcAft>
                <a:spcPts val="1500"/>
              </a:spcAft>
              <a:defRPr/>
            </a:pPr>
            <a:r>
              <a:rPr lang="en-US" b="1" dirty="0"/>
              <a:t>Bing Speech API: </a:t>
            </a:r>
            <a:r>
              <a:rPr lang="en-US" sz="2400" dirty="0"/>
              <a:t>Convert audio to text, understand intent, and convert text back to speech for natural responsiveness. </a:t>
            </a:r>
            <a:r>
              <a:rPr lang="en-US" kern="0" dirty="0"/>
              <a:t>Converts spoken audio to text. </a:t>
            </a:r>
            <a:r>
              <a:rPr lang="en-US" b="1" kern="0" dirty="0"/>
              <a:t>Synthesize Speech - </a:t>
            </a:r>
            <a:r>
              <a:rPr lang="en-US" kern="0" dirty="0"/>
              <a:t>Synthesize audio from Text. </a:t>
            </a:r>
          </a:p>
          <a:p>
            <a:pPr defTabSz="914224">
              <a:spcAft>
                <a:spcPts val="1500"/>
              </a:spcAft>
              <a:defRPr/>
            </a:pPr>
            <a:endParaRPr lang="en-US" dirty="0"/>
          </a:p>
          <a:p>
            <a:pPr marL="0" lvl="0" indent="0">
              <a:buFont typeface="Arial" panose="020B0604020202020204" pitchFamily="34" charset="0"/>
              <a:buNone/>
            </a:pPr>
            <a:r>
              <a:rPr lang="en-US" b="1" dirty="0"/>
              <a:t>Custom Speech Service: </a:t>
            </a:r>
            <a:r>
              <a:rPr lang="en-US" sz="1400" b="0" i="0" u="none" strike="noStrike" kern="1200" dirty="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14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1400" b="0" i="0" u="none" strike="noStrike" kern="1200" dirty="0">
                <a:solidFill>
                  <a:schemeClr val="tx1"/>
                </a:solidFill>
                <a:effectLst/>
                <a:latin typeface="Segoe UI Light" pitchFamily="34" charset="0"/>
                <a:ea typeface="+mn-ea"/>
                <a:cs typeface="+mn-cs"/>
              </a:rPr>
            </a:br>
            <a:r>
              <a:rPr lang="en-US" sz="14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dirty="0">
                <a:solidFill>
                  <a:schemeClr val="tx1"/>
                </a:solidFill>
                <a:effectLst/>
                <a:latin typeface="Segoe UI Light" pitchFamily="34" charset="0"/>
                <a:ea typeface="+mn-ea"/>
                <a:cs typeface="+mn-cs"/>
              </a:rPr>
              <a:t>Speaker Recognition</a:t>
            </a:r>
            <a:r>
              <a:rPr lang="en-US" sz="1400" b="1" i="0" u="none" strike="noStrike" kern="1200" baseline="0" dirty="0">
                <a:solidFill>
                  <a:schemeClr val="tx1"/>
                </a:solidFill>
                <a:effectLst/>
                <a:latin typeface="Segoe UI Light" pitchFamily="34" charset="0"/>
                <a:ea typeface="+mn-ea"/>
                <a:cs typeface="+mn-cs"/>
              </a:rPr>
              <a:t> API:  </a:t>
            </a:r>
            <a:r>
              <a:rPr lang="en-US" sz="14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4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r>
              <a:rPr lang="en-US" dirty="0"/>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pPr marL="0" lvl="0" indent="0">
              <a:buFont typeface="Arial" panose="020B0604020202020204" pitchFamily="34" charset="0"/>
              <a:buNone/>
            </a:pPr>
            <a:endParaRPr lang="en-US" dirty="0"/>
          </a:p>
          <a:p>
            <a:pPr defTabSz="914224">
              <a:spcAft>
                <a:spcPts val="1500"/>
              </a:spcAft>
              <a:defRPr/>
            </a:pPr>
            <a:r>
              <a:rPr lang="en-US" b="1" dirty="0"/>
              <a:t>Bing Speech API: </a:t>
            </a:r>
            <a:r>
              <a:rPr lang="en-US" sz="2400" dirty="0"/>
              <a:t>Convert audio to text, understand intent, and convert text back to speech for natural responsiveness. </a:t>
            </a:r>
            <a:r>
              <a:rPr lang="en-US" kern="0" dirty="0"/>
              <a:t>Converts spoken audio to text. </a:t>
            </a:r>
            <a:r>
              <a:rPr lang="en-US" b="1" kern="0" dirty="0"/>
              <a:t>Synthesize Speech - </a:t>
            </a:r>
            <a:r>
              <a:rPr lang="en-US" kern="0" dirty="0"/>
              <a:t>Synthesize audio from Text. </a:t>
            </a:r>
          </a:p>
          <a:p>
            <a:pPr defTabSz="914224">
              <a:spcAft>
                <a:spcPts val="1500"/>
              </a:spcAft>
              <a:defRPr/>
            </a:pPr>
            <a:endParaRPr lang="en-US" dirty="0"/>
          </a:p>
          <a:p>
            <a:pPr marL="0" lvl="0" indent="0">
              <a:buFont typeface="Arial" panose="020B0604020202020204" pitchFamily="34" charset="0"/>
              <a:buNone/>
            </a:pPr>
            <a:r>
              <a:rPr lang="en-US" b="1" dirty="0"/>
              <a:t>Custom Speech Service: </a:t>
            </a:r>
            <a:r>
              <a:rPr lang="en-US" sz="1400" b="0" i="0" u="none" strike="noStrike" kern="1200" dirty="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dirty="0"/>
              <a:t> </a:t>
            </a:r>
            <a:r>
              <a:rPr lang="en-US" sz="1400" b="0" i="0" u="none" strike="noStrike" kern="1200" dirty="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For acoustic model adaptation, the technology is described in this paper:</a:t>
            </a:r>
            <a:br>
              <a:rPr lang="en-US" sz="1400" b="0" i="0" u="none" strike="noStrike" kern="1200" dirty="0">
                <a:solidFill>
                  <a:schemeClr val="tx1"/>
                </a:solidFill>
                <a:effectLst/>
                <a:latin typeface="Segoe UI Light" pitchFamily="34" charset="0"/>
                <a:ea typeface="+mn-ea"/>
                <a:cs typeface="+mn-cs"/>
              </a:rPr>
            </a:br>
            <a:r>
              <a:rPr lang="en-US" sz="1400" b="0" i="0" u="none" strike="noStrike" kern="1200" dirty="0">
                <a:solidFill>
                  <a:schemeClr val="tx1"/>
                </a:solidFill>
                <a:effectLst/>
                <a:latin typeface="Segoe UI Light" pitchFamily="34" charset="0"/>
                <a:ea typeface="+mn-ea"/>
                <a:cs typeface="+mn-cs"/>
              </a:rPr>
              <a:t>http://research.microsoft.com/pubs/194346/0007893.pdf</a:t>
            </a:r>
            <a:r>
              <a:rPr lang="en-US" dirty="0"/>
              <a:t> </a:t>
            </a:r>
          </a:p>
          <a:p>
            <a:pPr marL="0" lvl="0" indent="0">
              <a:buFont typeface="Arial" panose="020B0604020202020204" pitchFamily="34" charset="0"/>
              <a:buNone/>
            </a:pP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0" i="0" u="none" strike="noStrike" kern="1200" dirty="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dirty="0">
                <a:solidFill>
                  <a:schemeClr val="tx1"/>
                </a:solidFill>
                <a:effectLst/>
                <a:latin typeface="Segoe UI Light" pitchFamily="34" charset="0"/>
                <a:ea typeface="+mn-ea"/>
                <a:cs typeface="+mn-cs"/>
              </a:rPr>
              <a:t>Speaker Recognition</a:t>
            </a:r>
            <a:r>
              <a:rPr lang="en-US" sz="1400" b="1" i="0" u="none" strike="noStrike" kern="1200" baseline="0" dirty="0">
                <a:solidFill>
                  <a:schemeClr val="tx1"/>
                </a:solidFill>
                <a:effectLst/>
                <a:latin typeface="Segoe UI Light" pitchFamily="34" charset="0"/>
                <a:ea typeface="+mn-ea"/>
                <a:cs typeface="+mn-cs"/>
              </a:rPr>
              <a:t> API:  </a:t>
            </a:r>
            <a:r>
              <a:rPr lang="en-US" sz="1400" b="0" i="0" u="none" strike="noStrike" kern="1200" dirty="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dirty="0"/>
              <a:t> A</a:t>
            </a:r>
            <a:r>
              <a:rPr lang="en-US" baseline="0" dirty="0"/>
              <a:t> use case is biometric authentication using voice. </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64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14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400" b="0" i="0" u="none" strike="noStrike" kern="1200" baseline="0" dirty="0">
                <a:solidFill>
                  <a:schemeClr val="tx1"/>
                </a:solidFill>
                <a:effectLst/>
                <a:latin typeface="Segoe UI Light" pitchFamily="34" charset="0"/>
                <a:ea typeface="+mn-ea"/>
                <a:cs typeface="+mn-cs"/>
              </a:rPr>
              <a:t> Cognitive Services </a:t>
            </a:r>
            <a:r>
              <a:rPr lang="en-US" sz="14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400" b="0" i="0" u="none" strike="noStrike" kern="1200" dirty="0" err="1">
                <a:solidFill>
                  <a:schemeClr val="tx1"/>
                </a:solidFill>
                <a:effectLst/>
                <a:latin typeface="Segoe UI Light" pitchFamily="34" charset="0"/>
                <a:ea typeface="+mn-ea"/>
                <a:cs typeface="+mn-cs"/>
              </a:rPr>
              <a:t>donaldbr</a:t>
            </a:r>
            <a:r>
              <a:rPr lang="en-US" sz="1400" b="0" i="0" u="none" strike="noStrike" kern="1200" dirty="0">
                <a:solidFill>
                  <a:schemeClr val="tx1"/>
                </a:solidFill>
                <a:effectLst/>
                <a:latin typeface="Segoe UI Light" pitchFamily="34" charset="0"/>
                <a:ea typeface="+mn-ea"/>
                <a:cs typeface="+mn-cs"/>
              </a:rPr>
              <a:t> directly for more information. </a:t>
            </a:r>
          </a:p>
          <a:p>
            <a:endParaRPr lang="en-US" sz="1400" b="0" i="0" u="none" strike="noStrike" kern="1200" dirty="0">
              <a:solidFill>
                <a:schemeClr val="tx1"/>
              </a:solidFill>
              <a:effectLst/>
              <a:latin typeface="Segoe UI Light" pitchFamily="34" charset="0"/>
              <a:ea typeface="+mn-ea"/>
              <a:cs typeface="+mn-cs"/>
            </a:endParaRPr>
          </a:p>
          <a:p>
            <a:r>
              <a:rPr lang="en-US" sz="14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4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400" b="0" i="0" u="none" strike="noStrike" kern="1200" baseline="0" dirty="0" err="1">
                <a:solidFill>
                  <a:schemeClr val="tx1"/>
                </a:solidFill>
                <a:effectLst/>
                <a:latin typeface="Segoe UI Light" pitchFamily="34" charset="0"/>
                <a:ea typeface="+mn-ea"/>
                <a:cs typeface="+mn-cs"/>
              </a:rPr>
              <a:t>febuary</a:t>
            </a:r>
            <a:r>
              <a:rPr lang="en-US" sz="14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400" b="0" i="0" u="none" strike="noStrike" kern="1200" baseline="0" dirty="0" err="1">
                <a:solidFill>
                  <a:schemeClr val="tx1"/>
                </a:solidFill>
                <a:effectLst/>
                <a:latin typeface="Segoe UI Light" pitchFamily="34" charset="0"/>
                <a:ea typeface="+mn-ea"/>
                <a:cs typeface="+mn-cs"/>
              </a:rPr>
              <a:t>stephen</a:t>
            </a:r>
            <a:r>
              <a:rPr lang="en-US" sz="1400" b="0" i="0" u="none" strike="noStrike" kern="1200" baseline="0" dirty="0">
                <a:solidFill>
                  <a:schemeClr val="tx1"/>
                </a:solidFill>
                <a:effectLst/>
                <a:latin typeface="Segoe UI Light" pitchFamily="34" charset="0"/>
                <a:ea typeface="+mn-ea"/>
                <a:cs typeface="+mn-cs"/>
              </a:rPr>
              <a:t> </a:t>
            </a:r>
            <a:r>
              <a:rPr lang="en-US" sz="1400" b="0" i="0" u="none" strike="noStrike" kern="1200" baseline="0" dirty="0" err="1">
                <a:solidFill>
                  <a:schemeClr val="tx1"/>
                </a:solidFill>
                <a:effectLst/>
                <a:latin typeface="Segoe UI Light" pitchFamily="34" charset="0"/>
                <a:ea typeface="+mn-ea"/>
                <a:cs typeface="+mn-cs"/>
              </a:rPr>
              <a:t>spielberg</a:t>
            </a:r>
            <a:r>
              <a:rPr lang="en-US" sz="14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400" b="0"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4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400" b="1" i="0" u="none" strike="noStrike" kern="1200" dirty="0">
                <a:solidFill>
                  <a:schemeClr val="tx1"/>
                </a:solidFill>
                <a:effectLst/>
                <a:latin typeface="Segoe UI Light" pitchFamily="34" charset="0"/>
                <a:ea typeface="+mn-ea"/>
                <a:cs typeface="+mn-cs"/>
              </a:rPr>
              <a:t>Language Understanding Intelligent Service (LUIS) </a:t>
            </a:r>
            <a:r>
              <a:rPr lang="en-US" sz="1400" b="0" i="0" u="none" strike="noStrike" kern="1200" dirty="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webhooks. LUIS works pretty well it comes to intents. For the entities, the learning curve is slower especially when the number of entities increases. LUIS only supports 20 intents &amp; 10 entities yet by build each entities can have up to 10 children. </a:t>
            </a:r>
            <a:br>
              <a:rPr lang="en-US" sz="1400" b="0" i="0" u="none" strike="noStrike" kern="1200" dirty="0">
                <a:solidFill>
                  <a:schemeClr val="tx1"/>
                </a:solidFill>
                <a:effectLst/>
                <a:latin typeface="Segoe UI Light" pitchFamily="34" charset="0"/>
                <a:ea typeface="+mn-ea"/>
                <a:cs typeface="+mn-cs"/>
              </a:rPr>
            </a:br>
            <a:endParaRPr lang="en-US" sz="14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1" dirty="0">
                <a:latin typeface="Segoe UI Semilight" panose="020B0402040204020203" pitchFamily="34" charset="0"/>
                <a:cs typeface="Segoe UI Semilight" panose="020B0402040204020203" pitchFamily="34" charset="0"/>
              </a:rPr>
              <a:t>Translator API:</a:t>
            </a:r>
            <a:r>
              <a:rPr lang="en-US" sz="1400" b="0" dirty="0">
                <a:latin typeface="Segoe UI Semilight" panose="020B0402040204020203" pitchFamily="34" charset="0"/>
                <a:cs typeface="Segoe UI Semilight" panose="020B0402040204020203" pitchFamily="34" charset="0"/>
              </a:rPr>
              <a:t> Translate</a:t>
            </a:r>
            <a:r>
              <a:rPr lang="en-US" sz="1400" b="0" baseline="0" dirty="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400" b="1" kern="0" dirty="0"/>
              <a:t>Language Detection</a:t>
            </a:r>
            <a:br>
              <a:rPr lang="en-US" sz="1400" kern="0" dirty="0"/>
            </a:br>
            <a:r>
              <a:rPr lang="en-US" sz="1400" kern="0" dirty="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400" b="1" kern="0" dirty="0"/>
              <a:t>Translation </a:t>
            </a:r>
            <a:br>
              <a:rPr lang="en-US" sz="1400" kern="0" dirty="0"/>
            </a:br>
            <a:r>
              <a:rPr lang="en-US" sz="1400" kern="0" dirty="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400" b="1" kern="0" dirty="0"/>
              <a:t>Text to speech (TTS)</a:t>
            </a:r>
            <a:br>
              <a:rPr lang="en-US" sz="1400" kern="0" dirty="0"/>
            </a:br>
            <a:r>
              <a:rPr lang="en-US" sz="1400" kern="0" dirty="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400" b="1" kern="0" dirty="0"/>
              <a:t>Custom translation system</a:t>
            </a:r>
            <a:br>
              <a:rPr lang="en-US" sz="1400" kern="0" dirty="0"/>
            </a:br>
            <a:r>
              <a:rPr lang="en-US" sz="1400" kern="0" dirty="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400" b="1" kern="0" dirty="0"/>
              <a:t>Collaborative translation network</a:t>
            </a:r>
            <a:br>
              <a:rPr lang="en-US" sz="1400" kern="0" dirty="0"/>
            </a:br>
            <a:r>
              <a:rPr lang="en-US" sz="1400" kern="0" dirty="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 </a:t>
            </a:r>
            <a:r>
              <a:rPr lang="en-US" sz="1200" b="0" i="0" u="none" strike="noStrike" kern="1200" dirty="0">
                <a:solidFill>
                  <a:schemeClr val="tx1"/>
                </a:solidFill>
                <a:effectLst/>
                <a:latin typeface="+mn-lt"/>
                <a:ea typeface="+mn-ea"/>
                <a:cs typeface="+mn-cs"/>
              </a:rPr>
              <a:t>The Text Analytics API is a cloud-based service that provides advanced natural language processing over raw text, and includes four main functions: sentiment analysis, key phrase extraction, language detection, and entity linking.</a:t>
            </a:r>
            <a:endParaRPr lang="en-US" dirty="0"/>
          </a:p>
          <a:p>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14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12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200" b="0" i="0" u="none" strike="noStrike" kern="1200" baseline="0" dirty="0">
                <a:solidFill>
                  <a:schemeClr val="tx1"/>
                </a:solidFill>
                <a:effectLst/>
                <a:latin typeface="Segoe UI Light" pitchFamily="34" charset="0"/>
                <a:ea typeface="+mn-ea"/>
                <a:cs typeface="+mn-cs"/>
              </a:rPr>
              <a:t> Cognitive Services </a:t>
            </a:r>
            <a:r>
              <a:rPr lang="en-US" sz="12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1200" b="0" i="0" u="none" strike="noStrike" kern="1200" dirty="0" err="1">
                <a:solidFill>
                  <a:schemeClr val="tx1"/>
                </a:solidFill>
                <a:effectLst/>
                <a:latin typeface="Segoe UI Light" pitchFamily="34" charset="0"/>
                <a:ea typeface="+mn-ea"/>
                <a:cs typeface="+mn-cs"/>
              </a:rPr>
              <a:t>donaldbr</a:t>
            </a:r>
            <a:r>
              <a:rPr lang="en-US" sz="1200" b="0" i="0" u="none" strike="noStrike" kern="1200" dirty="0">
                <a:solidFill>
                  <a:schemeClr val="tx1"/>
                </a:solidFill>
                <a:effectLst/>
                <a:latin typeface="Segoe UI Light" pitchFamily="34" charset="0"/>
                <a:ea typeface="+mn-ea"/>
                <a:cs typeface="+mn-cs"/>
              </a:rPr>
              <a:t> directly for more information. </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2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200" b="0" i="0" u="none" strike="noStrike" kern="1200" baseline="0" dirty="0" err="1">
                <a:solidFill>
                  <a:schemeClr val="tx1"/>
                </a:solidFill>
                <a:effectLst/>
                <a:latin typeface="Segoe UI Light" pitchFamily="34" charset="0"/>
                <a:ea typeface="+mn-ea"/>
                <a:cs typeface="+mn-cs"/>
              </a:rPr>
              <a:t>febuary</a:t>
            </a:r>
            <a:r>
              <a:rPr lang="en-US" sz="12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1200" b="0" i="0" u="none" strike="noStrike" kern="1200" baseline="0" dirty="0" err="1">
                <a:solidFill>
                  <a:schemeClr val="tx1"/>
                </a:solidFill>
                <a:effectLst/>
                <a:latin typeface="Segoe UI Light" pitchFamily="34" charset="0"/>
                <a:ea typeface="+mn-ea"/>
                <a:cs typeface="+mn-cs"/>
              </a:rPr>
              <a:t>stephen</a:t>
            </a:r>
            <a:r>
              <a:rPr lang="en-US" sz="1200" b="0" i="0" u="none" strike="noStrike" kern="1200" baseline="0" dirty="0">
                <a:solidFill>
                  <a:schemeClr val="tx1"/>
                </a:solidFill>
                <a:effectLst/>
                <a:latin typeface="Segoe UI Light" pitchFamily="34" charset="0"/>
                <a:ea typeface="+mn-ea"/>
                <a:cs typeface="+mn-cs"/>
              </a:rPr>
              <a:t> </a:t>
            </a:r>
            <a:r>
              <a:rPr lang="en-US" sz="1200" b="0" i="0" u="none" strike="noStrike" kern="1200" baseline="0" dirty="0" err="1">
                <a:solidFill>
                  <a:schemeClr val="tx1"/>
                </a:solidFill>
                <a:effectLst/>
                <a:latin typeface="Segoe UI Light" pitchFamily="34" charset="0"/>
                <a:ea typeface="+mn-ea"/>
                <a:cs typeface="+mn-cs"/>
              </a:rPr>
              <a:t>spielberg</a:t>
            </a:r>
            <a:r>
              <a:rPr lang="en-US" sz="12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200" b="0"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b="1" i="0" u="none" strike="noStrike" kern="1200" dirty="0">
                <a:solidFill>
                  <a:schemeClr val="tx1"/>
                </a:solidFill>
                <a:effectLst/>
                <a:latin typeface="Segoe UI Light" pitchFamily="34" charset="0"/>
                <a:ea typeface="+mn-ea"/>
                <a:cs typeface="+mn-cs"/>
              </a:rPr>
              <a:t>Language Understanding Intelligent Service (LUIS) </a:t>
            </a:r>
            <a:r>
              <a:rPr lang="en-US" sz="1200" b="0" i="0" u="none" strike="noStrike" kern="1200" dirty="0">
                <a:solidFill>
                  <a:schemeClr val="tx1"/>
                </a:solidFill>
                <a:effectLst/>
                <a:latin typeface="Segoe UI Light" pitchFamily="34" charset="0"/>
                <a:ea typeface="+mn-ea"/>
                <a:cs typeface="+mn-cs"/>
              </a:rPr>
              <a:t>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webhooks. LUIS works pretty well it comes to intents. For the entities, the learning curve is slower especially when the number of entities increases. LUIS only supports 20 intents &amp; 10 entities yet by build each entities can have up to 10 children. </a:t>
            </a:r>
            <a:br>
              <a:rPr lang="en-US" sz="1200" b="0" i="0" u="none" strike="noStrike" kern="1200" dirty="0">
                <a:solidFill>
                  <a:schemeClr val="tx1"/>
                </a:solidFill>
                <a:effectLst/>
                <a:latin typeface="Segoe UI Light" pitchFamily="34" charset="0"/>
                <a:ea typeface="+mn-ea"/>
                <a:cs typeface="+mn-cs"/>
              </a:rPr>
            </a:br>
            <a:endParaRPr lang="en-US" sz="12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dirty="0">
                <a:latin typeface="Segoe UI Semilight" panose="020B0402040204020203" pitchFamily="34" charset="0"/>
                <a:cs typeface="Segoe UI Semilight" panose="020B0402040204020203" pitchFamily="34" charset="0"/>
              </a:rPr>
              <a:t>Translator API:</a:t>
            </a:r>
            <a:r>
              <a:rPr lang="en-US" sz="1200" b="0" dirty="0">
                <a:latin typeface="Segoe UI Semilight" panose="020B0402040204020203" pitchFamily="34" charset="0"/>
                <a:cs typeface="Segoe UI Semilight" panose="020B0402040204020203" pitchFamily="34" charset="0"/>
              </a:rPr>
              <a:t> Translate</a:t>
            </a:r>
            <a:r>
              <a:rPr lang="en-US" sz="1200" b="0" baseline="0" dirty="0">
                <a:latin typeface="Segoe UI Semilight" panose="020B0402040204020203" pitchFamily="34" charset="0"/>
                <a:cs typeface="Segoe UI Semilight" panose="020B0402040204020203" pitchFamily="34" charset="0"/>
              </a:rPr>
              <a:t> speech and text</a:t>
            </a:r>
          </a:p>
          <a:p>
            <a:pPr marL="171450" indent="-171450" defTabSz="914224">
              <a:lnSpc>
                <a:spcPct val="95000"/>
              </a:lnSpc>
              <a:spcAft>
                <a:spcPts val="1200"/>
              </a:spcAft>
              <a:buFont typeface="Arial" panose="020B0604020202020204" pitchFamily="34" charset="0"/>
              <a:buChar char="•"/>
              <a:defRPr/>
            </a:pPr>
            <a:r>
              <a:rPr lang="en-US" sz="1200" b="1" kern="0" dirty="0"/>
              <a:t>Language Detection</a:t>
            </a:r>
            <a:br>
              <a:rPr lang="en-US" sz="1200" kern="0" dirty="0"/>
            </a:br>
            <a:r>
              <a:rPr lang="en-US" sz="1200" kern="0" dirty="0"/>
              <a:t>Automatically detect the language of  any text string.</a:t>
            </a:r>
          </a:p>
          <a:p>
            <a:pPr marL="171450" indent="-171450" defTabSz="914224">
              <a:lnSpc>
                <a:spcPct val="95000"/>
              </a:lnSpc>
              <a:spcAft>
                <a:spcPts val="1200"/>
              </a:spcAft>
              <a:buFont typeface="Arial" panose="020B0604020202020204" pitchFamily="34" charset="0"/>
              <a:buChar char="•"/>
              <a:defRPr/>
            </a:pPr>
            <a:r>
              <a:rPr lang="en-US" sz="1200" b="1" kern="0" dirty="0"/>
              <a:t>Translation </a:t>
            </a:r>
            <a:br>
              <a:rPr lang="en-US" sz="1200" kern="0" dirty="0"/>
            </a:br>
            <a:r>
              <a:rPr lang="en-US" sz="1200" kern="0" dirty="0"/>
              <a:t>Add speech translation, for any of the 9 supported languages, and text translation, for any of the 60 supported languages, to your app. </a:t>
            </a:r>
          </a:p>
          <a:p>
            <a:pPr marL="171450" indent="-171450" defTabSz="914224">
              <a:lnSpc>
                <a:spcPct val="95000"/>
              </a:lnSpc>
              <a:spcAft>
                <a:spcPts val="1200"/>
              </a:spcAft>
              <a:buFont typeface="Arial" panose="020B0604020202020204" pitchFamily="34" charset="0"/>
              <a:buChar char="•"/>
              <a:defRPr/>
            </a:pPr>
            <a:r>
              <a:rPr lang="en-US" sz="1200" b="1" kern="0" dirty="0"/>
              <a:t>Text to speech (TTS)</a:t>
            </a:r>
            <a:br>
              <a:rPr lang="en-US" sz="1200" kern="0" dirty="0"/>
            </a:br>
            <a:r>
              <a:rPr lang="en-US" sz="1200" kern="0" dirty="0"/>
              <a:t>Send text strings and receive back the audio version in one of the 19 supported languages. </a:t>
            </a:r>
          </a:p>
          <a:p>
            <a:pPr marL="171450" indent="-171450" defTabSz="914224">
              <a:lnSpc>
                <a:spcPct val="95000"/>
              </a:lnSpc>
              <a:spcAft>
                <a:spcPts val="1200"/>
              </a:spcAft>
              <a:buFont typeface="Arial" panose="020B0604020202020204" pitchFamily="34" charset="0"/>
              <a:buChar char="•"/>
              <a:defRPr/>
            </a:pPr>
            <a:r>
              <a:rPr lang="en-US" sz="1200" b="1" kern="0" dirty="0"/>
              <a:t>Custom translation system</a:t>
            </a:r>
            <a:br>
              <a:rPr lang="en-US" sz="1200" kern="0" dirty="0"/>
            </a:br>
            <a:r>
              <a:rPr lang="en-US" sz="1200" kern="0" dirty="0"/>
              <a:t>Build a custom translation system, using as little as 1,000 parallel sentences or start out simply by providing a dictionary of company specific words.</a:t>
            </a:r>
          </a:p>
          <a:p>
            <a:pPr marL="171450" indent="-171450" defTabSz="914224">
              <a:lnSpc>
                <a:spcPct val="95000"/>
              </a:lnSpc>
              <a:spcAft>
                <a:spcPts val="1200"/>
              </a:spcAft>
              <a:buFont typeface="Arial" panose="020B0604020202020204" pitchFamily="34" charset="0"/>
              <a:buChar char="•"/>
              <a:defRPr/>
            </a:pPr>
            <a:r>
              <a:rPr lang="en-US" sz="1200" b="1" kern="0" dirty="0"/>
              <a:t>Collaborative translation network</a:t>
            </a:r>
            <a:br>
              <a:rPr lang="en-US" sz="1200" kern="0" dirty="0"/>
            </a:br>
            <a:r>
              <a:rPr lang="en-US" sz="1200" kern="0" dirty="0"/>
              <a:t>Improve translations by creating a specific user group that provides suggestions to improve the translations.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 </a:t>
            </a:r>
            <a:r>
              <a:rPr lang="en-US" sz="1100" b="0" i="0" u="none" strike="noStrike" kern="1200" dirty="0">
                <a:solidFill>
                  <a:schemeClr val="tx1"/>
                </a:solidFill>
                <a:effectLst/>
                <a:latin typeface="+mn-lt"/>
                <a:ea typeface="+mn-ea"/>
                <a:cs typeface="+mn-cs"/>
              </a:rPr>
              <a:t>The Text Analytics API is a cloud-based service that provides advanced natural language processing over raw text, and includes four main functions: sentiment analysis, key phrase extraction, language detection, and entity linking.</a:t>
            </a:r>
            <a:endParaRPr lang="en-US" dirty="0"/>
          </a:p>
          <a:p>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472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t>Custom Decision Service: </a:t>
            </a:r>
            <a:r>
              <a:rPr lang="en-US" dirty="0"/>
              <a:t>a service that helps you create intelligent systems with a cloud-based contextual decision-making API that adapts with experience. Custom Decision service uses reinforcement learning in a new approach for personalizing content; it’s able to plug into your application and helps to make decisions in real time as it automatically adapts to optimize your metrics over time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err="1"/>
              <a:t>QnA</a:t>
            </a:r>
            <a:r>
              <a:rPr lang="en-US" b="1" dirty="0"/>
              <a:t> Maker : Distill information into conversational, easy-to-navigate answers.</a:t>
            </a:r>
          </a:p>
          <a:p>
            <a:r>
              <a:rPr lang="en-US" b="1" dirty="0"/>
              <a:t>Extract questions and answers</a:t>
            </a:r>
          </a:p>
          <a:p>
            <a:r>
              <a:rPr lang="en-US" dirty="0" err="1"/>
              <a:t>QnA</a:t>
            </a:r>
            <a:r>
              <a:rPr lang="en-US" dirty="0"/>
              <a:t> Maker extracts all possible pairs of questions and answers from user provided content – FAQ URLs, documents and editorial content.</a:t>
            </a:r>
          </a:p>
          <a:p>
            <a:r>
              <a:rPr lang="en-US" b="1" dirty="0"/>
              <a:t>Test, train and publish</a:t>
            </a:r>
          </a:p>
          <a:p>
            <a:r>
              <a:rPr lang="en-US" dirty="0"/>
              <a:t>Through </a:t>
            </a:r>
            <a:r>
              <a:rPr lang="en-US" dirty="0" err="1"/>
              <a:t>QnA</a:t>
            </a:r>
            <a:r>
              <a:rPr lang="en-US" dirty="0"/>
              <a:t> Maker’s easy-to-use GUI, you can edit, remove or add pair before testing and training the knowledge base and publishing your knowledge base as an API endpoint.</a:t>
            </a:r>
          </a:p>
          <a:p>
            <a:r>
              <a:rPr lang="en-US" b="1" dirty="0"/>
              <a:t>Integrates with other APIs and solutions</a:t>
            </a:r>
          </a:p>
          <a:p>
            <a:r>
              <a:rPr lang="en-US" dirty="0" err="1"/>
              <a:t>QnA</a:t>
            </a:r>
            <a:r>
              <a:rPr lang="en-US" dirty="0"/>
              <a:t> Maker integrates with other APIs seamlessly and at scale. Use </a:t>
            </a:r>
            <a:r>
              <a:rPr lang="en-US" dirty="0" err="1"/>
              <a:t>QnA</a:t>
            </a:r>
            <a:r>
              <a:rPr lang="en-US" dirty="0"/>
              <a:t> Maker with Cognitive Services such as Language Understanding Intelligent Service and create something as elegantly simple as a chat bot that answers FAQs, or as complex as an interactive virtual guide.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dirty="0"/>
          </a:p>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328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baseline="0" dirty="0"/>
              <a:t>Custom Decision Service: </a:t>
            </a:r>
            <a:r>
              <a:rPr lang="en-US" dirty="0"/>
              <a:t>a service that helps you create intelligent systems with a cloud-based contextual decision-making API that adapts with experience. Custom Decision service uses reinforcement learning in a new approach for personalizing content; it’s able to plug into your application and helps to make decisions in real time as it automatically adapts to optimize your metrics over time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t>QnA Maker : Distill information into conversational, easy-to-navigate answers.</a:t>
            </a:r>
          </a:p>
          <a:p>
            <a:r>
              <a:rPr lang="en-US" b="1" dirty="0"/>
              <a:t>Extract questions and answers</a:t>
            </a:r>
          </a:p>
          <a:p>
            <a:r>
              <a:rPr lang="en-US" dirty="0"/>
              <a:t>QnA Maker extracts all possible pairs of questions and answers from user provided content – FAQ URLs, documents and editorial content.</a:t>
            </a:r>
          </a:p>
          <a:p>
            <a:r>
              <a:rPr lang="en-US" b="1" dirty="0"/>
              <a:t>Test, train and publish</a:t>
            </a:r>
          </a:p>
          <a:p>
            <a:r>
              <a:rPr lang="en-US" dirty="0"/>
              <a:t>Through QnA Maker’s easy-to-use GUI, you can edit, remove or add pair before testing and training the knowledge base and publishing your knowledge base as an API endpoint.</a:t>
            </a:r>
          </a:p>
          <a:p>
            <a:r>
              <a:rPr lang="en-US" b="1" dirty="0"/>
              <a:t>Integrates with other APIs and solutions</a:t>
            </a:r>
          </a:p>
          <a:p>
            <a:r>
              <a:rPr lang="en-US" dirty="0"/>
              <a:t>QnA Maker integrates with other APIs seamlessly and at scale. Use QnA Maker with Cognitive Services such as Language Understanding Intelligent Service and create something as elegantly simple as a chat bot that answers FAQs, or as complex as an interactive virtual guide.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dirty="0"/>
          </a:p>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651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Entity Search API </a:t>
            </a:r>
            <a:r>
              <a:rPr lang="en-US" sz="900" b="0" dirty="0"/>
              <a:t>- Search for the most relevant entity</a:t>
            </a:r>
          </a:p>
          <a:p>
            <a:r>
              <a:rPr lang="en-US" sz="900"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Visual Search - </a:t>
            </a:r>
            <a:r>
              <a:rPr lang="en-US" sz="900" b="0" baseline="0" dirty="0"/>
              <a:t>a new service in general availability that lets you harness the capabilities of Bing Search to perform intelligent search by image capabilities, such as searching similar products for a given product (e.g. in retail scenario, wherein user would like to see products similar to the one being considered), identifying barcodes, text, celebrities and more!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Statistics-add-in - </a:t>
            </a:r>
            <a:r>
              <a:rPr lang="en-US" sz="900" b="0" baseline="0" dirty="0"/>
              <a:t>an add-in which provides various metrics and rich slicing and dicing capabilities for several Bing APIs</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839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partners. In total, we have 4 Search APIs for web, image, video and news search. In addition we provide access to our Autosuggest (type-ahead) and Spell Check services.</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900"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900" dirty="0"/>
              <a:t>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Image Search API:  </a:t>
            </a:r>
            <a:r>
              <a:rPr lang="en-US" sz="900" dirty="0"/>
              <a:t>Help users scour the web for images. Results include thumbnails, full image URLs, publishing website info, image metadata, and more. Try out the demo.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Video Search API:  </a:t>
            </a:r>
            <a:r>
              <a:rPr lang="en-US" sz="900" dirty="0"/>
              <a:t>Find videos across the web. Results provide useful metadata including creator, encoding format, video length, view count, and more</a:t>
            </a:r>
            <a:endParaRPr lang="en-US" sz="900" b="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News Search API: </a:t>
            </a:r>
            <a:r>
              <a:rPr lang="en-US" sz="900" dirty="0"/>
              <a:t>Search the web for news articles. Results include details like authoritative image of the news article, related news and categories, provider info, article URL, and date added</a:t>
            </a:r>
          </a:p>
          <a:p>
            <a:pPr marL="0" lvl="0" indent="0">
              <a:buFont typeface="Arial" panose="020B0604020202020204" pitchFamily="34" charset="0"/>
              <a:buNone/>
            </a:pPr>
            <a:endParaRPr lang="en-US" sz="90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baseline="0" dirty="0"/>
              <a:t>Bing Autosuggest API: </a:t>
            </a:r>
            <a:r>
              <a:rPr lang="en-US" sz="900" dirty="0"/>
              <a:t>Help users complete queries faster by adding intelligent type-ahead capabilities to your app or website. Empower users to type less and do more with automated and complete search suggestions.</a:t>
            </a:r>
            <a:endParaRPr lang="en-US" sz="900"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Custom Search: </a:t>
            </a:r>
            <a:r>
              <a:rPr lang="en-US" sz="900" dirty="0"/>
              <a:t>lets you create a highly-customized web search experience, which delivers better and more relevant results from your targeted web space. Featuring a straightforward User Interface, Bing Custom Search enables you to create your own web search service without a line of code. Specify the slices of the web that you want to draw from and explore site suggestions to intelligently expand the scope of your search domain. Bing Custom Search can empower businesses of any size, hobbyists and entrepreneurs to design and deploy web search applications for any possible scenario.</a:t>
            </a:r>
            <a:endParaRPr lang="en-US" sz="900" b="1" baseline="0" dirty="0"/>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Entity Search API </a:t>
            </a:r>
            <a:r>
              <a:rPr lang="en-US" sz="900" b="0" dirty="0"/>
              <a:t>- Search for the most relevant entity</a:t>
            </a:r>
          </a:p>
          <a:p>
            <a:r>
              <a:rPr lang="en-US" sz="900" dirty="0"/>
              <a:t>Harness the power of the web with the Bing Entity Search API. You can enrich your app by infusing knowledge search into existing content. Bing Entity Search API will identify the most relevant entity based on your searched term, spanning multiple entity types such as famous people, places, movies, TV shows, video games, books, and even local businesses near you.</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Visual Search - </a:t>
            </a:r>
            <a:r>
              <a:rPr lang="en-US" sz="900" b="0" baseline="0" dirty="0"/>
              <a:t>a new service in general availability that lets you harness the capabilities of Bing Search to perform intelligent search by image capabilities, such as searching similar products for a given product (e.g. in retail scenario, wherein user would like to see products similar to the one being considered), identifying barcodes, text, celebrities and more! </a:t>
            </a:r>
          </a:p>
          <a:p>
            <a:pPr marL="0" lvl="0" indent="0">
              <a:buFont typeface="Arial" panose="020B0604020202020204" pitchFamily="34" charset="0"/>
              <a:buNone/>
            </a:pPr>
            <a:endParaRPr lang="en-US" sz="900" b="0" baseline="0" dirty="0"/>
          </a:p>
          <a:p>
            <a:pPr marL="0" lvl="0" indent="0">
              <a:buFont typeface="Arial" panose="020B0604020202020204" pitchFamily="34" charset="0"/>
              <a:buNone/>
            </a:pPr>
            <a:r>
              <a:rPr lang="en-US" sz="900" b="1" baseline="0" dirty="0"/>
              <a:t>Bing Statistics-add-in - </a:t>
            </a:r>
            <a:r>
              <a:rPr lang="en-US" sz="900" b="0" baseline="0" dirty="0"/>
              <a:t>an add-in which provides various metrics and rich slicing and dicing capabilities for several Bing APIs</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136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782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to strong documentation,</a:t>
            </a:r>
            <a:r>
              <a:rPr lang="en-US" baseline="0"/>
              <a:t> sample code and community resources is critical for developers to be able to understand and become users of Cognitive Services.  Customize these links based on your own resources or use the ones listed here.  </a:t>
            </a:r>
            <a:endParaRPr lang="en-US"/>
          </a:p>
        </p:txBody>
      </p:sp>
    </p:spTree>
    <p:extLst>
      <p:ext uri="{BB962C8B-B14F-4D97-AF65-F5344CB8AC3E}">
        <p14:creationId xmlns:p14="http://schemas.microsoft.com/office/powerpoint/2010/main" val="2802125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 ?</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Notes about CS evolution</a:t>
            </a:r>
          </a:p>
          <a:p>
            <a:pPr lvl="0"/>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Emotion is in Paid preview on Azure. As Face API now integrates Emotion recognition</a:t>
            </a:r>
            <a:r>
              <a:rPr lang="en-US" sz="1200" b="0" kern="1200">
                <a:solidFill>
                  <a:schemeClr val="tx1"/>
                </a:solidFill>
                <a:effectLst/>
                <a:latin typeface="+mn-lt"/>
                <a:ea typeface="+mn-ea"/>
                <a:cs typeface="+mn-cs"/>
              </a:rPr>
              <a:t>, we recommend </a:t>
            </a:r>
            <a:r>
              <a:rPr lang="en-US" sz="1200" b="0" kern="1200" dirty="0">
                <a:solidFill>
                  <a:schemeClr val="tx1"/>
                </a:solidFill>
                <a:effectLst/>
                <a:latin typeface="+mn-lt"/>
                <a:ea typeface="+mn-ea"/>
                <a:cs typeface="+mn-cs"/>
              </a:rPr>
              <a:t>using Face API going forward.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438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mn-lt"/>
                <a:ea typeface="+mn-ea"/>
                <a:cs typeface="+mn-cs"/>
              </a:rPr>
              <a:t>QnA</a:t>
            </a:r>
            <a:r>
              <a:rPr lang="en-US" sz="1200" b="1" kern="1200" dirty="0">
                <a:solidFill>
                  <a:schemeClr val="tx1"/>
                </a:solidFill>
                <a:effectLst/>
                <a:latin typeface="+mn-lt"/>
                <a:ea typeface="+mn-ea"/>
                <a:cs typeface="+mn-cs"/>
              </a:rPr>
              <a:t>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Cognitive services span Vision, Speech, Language, Knowledge, and Search. Combining many of these services together can either improve user interaction models, or provide fun and engaging user experiences.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Our examples here shine some light on how some of these APIs work in real-world situations: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1200" b="1" dirty="0"/>
              <a:t>Vision</a:t>
            </a:r>
          </a:p>
          <a:p>
            <a:pPr marL="171450" indent="-171450">
              <a:buFont typeface="Arial" panose="020B0604020202020204" pitchFamily="34" charset="0"/>
              <a:buChar char="•"/>
            </a:pPr>
            <a:r>
              <a:rPr lang="en-US" sz="1100" dirty="0"/>
              <a:t>The </a:t>
            </a:r>
            <a:r>
              <a:rPr lang="en-US" sz="1100" b="1" dirty="0"/>
              <a:t>Computer Vision</a:t>
            </a:r>
            <a:r>
              <a:rPr lang="en-US" sz="1100" dirty="0"/>
              <a:t> API </a:t>
            </a:r>
            <a:r>
              <a:rPr lang="en-US" sz="1100" dirty="0">
                <a:effectLst/>
              </a:rPr>
              <a:t>is</a:t>
            </a:r>
            <a:r>
              <a:rPr lang="en-US" sz="1100" baseline="0" dirty="0">
                <a:effectLst/>
              </a:rPr>
              <a:t> able to e</a:t>
            </a:r>
            <a:r>
              <a:rPr lang="en-US" sz="1100" dirty="0">
                <a:effectLst/>
              </a:rPr>
              <a:t>xtract rich information from images to categorize and process visual data</a:t>
            </a:r>
            <a:r>
              <a:rPr lang="en-US" sz="1100" baseline="0" dirty="0">
                <a:effectLst/>
              </a:rPr>
              <a:t> </a:t>
            </a:r>
            <a:r>
              <a:rPr lang="en-US" sz="1100" dirty="0">
                <a:effectLst/>
              </a:rPr>
              <a:t>and protect your users from unwanted content. Here,</a:t>
            </a:r>
            <a:r>
              <a:rPr lang="en-US" sz="1100" baseline="0" dirty="0">
                <a:effectLst/>
              </a:rPr>
              <a:t> the API is able to tell us what the photo contains, indicate the most common colors, and lets us know that the content would not be considered inappropriate for users.</a:t>
            </a:r>
            <a:endParaRPr lang="en-US" sz="1100" dirty="0"/>
          </a:p>
          <a:p>
            <a:endParaRPr lang="en-US" sz="1200" dirty="0"/>
          </a:p>
          <a:p>
            <a:r>
              <a:rPr lang="en-US" sz="1200" b="1" dirty="0"/>
              <a:t>Speech</a:t>
            </a:r>
          </a:p>
          <a:p>
            <a:pPr marL="171450" indent="-171450">
              <a:buFont typeface="Arial" panose="020B0604020202020204" pitchFamily="34" charset="0"/>
              <a:buChar char="•"/>
            </a:pPr>
            <a:r>
              <a:rPr lang="en-US" sz="1100" dirty="0"/>
              <a:t>The </a:t>
            </a:r>
            <a:r>
              <a:rPr lang="en-US" sz="1100" b="1" dirty="0"/>
              <a:t>Bing Speech API </a:t>
            </a:r>
            <a:r>
              <a:rPr lang="en-US" sz="1100" dirty="0">
                <a:effectLst/>
              </a:rPr>
              <a:t>is</a:t>
            </a:r>
            <a:r>
              <a:rPr lang="en-US" sz="1100" baseline="0" dirty="0">
                <a:effectLst/>
              </a:rPr>
              <a:t> capable of c</a:t>
            </a:r>
            <a:r>
              <a:rPr lang="en-US" sz="1100" dirty="0">
                <a:effectLst/>
              </a:rPr>
              <a:t>onverting audio to text, understanding intent, and converting text back to speech for natural responsiveness. This</a:t>
            </a:r>
            <a:r>
              <a:rPr lang="en-US" sz="1100" baseline="0" dirty="0">
                <a:effectLst/>
              </a:rPr>
              <a:t> case shows us that the user has asked for directions verbally, the intent has been extracted, and a map with directions provided.</a:t>
            </a:r>
            <a:endParaRPr lang="en-US" sz="1100" dirty="0"/>
          </a:p>
          <a:p>
            <a:pPr marL="0" indent="0">
              <a:buFontTx/>
              <a:buNone/>
            </a:pPr>
            <a:endParaRPr lang="en-US" sz="1100" dirty="0"/>
          </a:p>
          <a:p>
            <a:pPr marL="0" indent="0">
              <a:buFontTx/>
              <a:buNone/>
            </a:pPr>
            <a:r>
              <a:rPr lang="en-US" sz="1200" b="1" dirty="0"/>
              <a:t>Language:</a:t>
            </a:r>
          </a:p>
          <a:p>
            <a:pPr marL="171450" indent="-171450">
              <a:buFont typeface="Arial" panose="020B0604020202020204" pitchFamily="34" charset="0"/>
              <a:buChar char="•"/>
            </a:pPr>
            <a:r>
              <a:rPr lang="en-US" sz="1100" dirty="0"/>
              <a:t>Language Understanding Intelligent Service,</a:t>
            </a:r>
            <a:r>
              <a:rPr lang="en-US" sz="1100" baseline="0" dirty="0"/>
              <a:t> known as </a:t>
            </a:r>
            <a:r>
              <a:rPr lang="en-US" sz="1100" dirty="0"/>
              <a:t>LUIS,</a:t>
            </a:r>
            <a:r>
              <a:rPr lang="en-US" sz="1100" baseline="0" dirty="0"/>
              <a:t> can be trained to u</a:t>
            </a:r>
            <a:r>
              <a:rPr lang="en-US" sz="1100" dirty="0">
                <a:effectLst/>
              </a:rPr>
              <a:t>nderstand user language contextually, so your app communicates with people in the way they speak. The example we see</a:t>
            </a:r>
            <a:r>
              <a:rPr lang="en-US" sz="1100" baseline="0" dirty="0">
                <a:effectLst/>
              </a:rPr>
              <a:t> here demonstrates Language Understanding’s ability to </a:t>
            </a:r>
            <a:r>
              <a:rPr lang="en-US" sz="1100" dirty="0">
                <a:effectLst/>
              </a:rPr>
              <a:t>understand what a person wants, and to find the pieces of information that are relevant to the</a:t>
            </a:r>
            <a:r>
              <a:rPr lang="en-US" sz="1100" baseline="0" dirty="0">
                <a:effectLst/>
              </a:rPr>
              <a:t> user’s</a:t>
            </a:r>
            <a:r>
              <a:rPr lang="en-US" sz="1100" dirty="0">
                <a:effectLst/>
              </a:rPr>
              <a:t> intent.</a:t>
            </a:r>
            <a:endParaRPr lang="en-US" sz="1100" dirty="0"/>
          </a:p>
          <a:p>
            <a:endParaRPr lang="en-US" sz="1200" dirty="0"/>
          </a:p>
          <a:p>
            <a:r>
              <a:rPr lang="en-US" sz="1200" b="1" dirty="0"/>
              <a:t>Knowledge</a:t>
            </a:r>
          </a:p>
          <a:p>
            <a:pPr marL="171450" indent="-171450">
              <a:buFont typeface="Arial" panose="020B0604020202020204" pitchFamily="34" charset="0"/>
              <a:buChar char="•"/>
            </a:pPr>
            <a:r>
              <a:rPr lang="en-US" sz="1100" dirty="0"/>
              <a:t>Knowledge Exploration Service</a:t>
            </a:r>
            <a:r>
              <a:rPr lang="en-US" sz="1100" baseline="0" dirty="0"/>
              <a:t> a</a:t>
            </a:r>
            <a:r>
              <a:rPr lang="en-US" sz="1100" dirty="0"/>
              <a:t>dds interactive search over structured data to reduce user effort and increase</a:t>
            </a:r>
            <a:r>
              <a:rPr lang="en-US" sz="1100" baseline="0" dirty="0"/>
              <a:t> efficiency. Our Knowledge Exploration API example here demonstrates the usefulness of this API for answering questions posed in natural language in an interactive experience.</a:t>
            </a:r>
            <a:endParaRPr lang="en-US" sz="1100" dirty="0"/>
          </a:p>
          <a:p>
            <a:endParaRPr lang="en-US" sz="1400" b="1" dirty="0"/>
          </a:p>
          <a:p>
            <a:r>
              <a:rPr lang="en-US" sz="1400" b="1" dirty="0"/>
              <a:t>Search</a:t>
            </a:r>
          </a:p>
          <a:p>
            <a:pPr marL="171450" indent="-171450">
              <a:buFont typeface="Arial" panose="020B0604020202020204" pitchFamily="34" charset="0"/>
              <a:buChar char="•"/>
            </a:pPr>
            <a:r>
              <a:rPr lang="en-US" sz="1100" dirty="0"/>
              <a:t>Bing Image Search API</a:t>
            </a:r>
            <a:r>
              <a:rPr lang="en-US" sz="1100" baseline="0" dirty="0"/>
              <a:t> enables you to </a:t>
            </a:r>
            <a:r>
              <a:rPr lang="en-US" sz="1100" baseline="0" dirty="0">
                <a:effectLst/>
              </a:rPr>
              <a:t>a</a:t>
            </a:r>
            <a:r>
              <a:rPr lang="en-US" sz="1100" dirty="0">
                <a:effectLst/>
              </a:rPr>
              <a:t>dd a variety of image search options to your app or website, from trending images to detailed insights. Users</a:t>
            </a:r>
            <a:r>
              <a:rPr lang="en-US" sz="1100" baseline="0" dirty="0">
                <a:effectLst/>
              </a:rPr>
              <a:t> can do a simple search, and this API scours the web for </a:t>
            </a:r>
            <a:r>
              <a:rPr lang="en-US" sz="1100" dirty="0">
                <a:effectLst/>
              </a:rPr>
              <a:t>thumbnails, full image URLs, publishing website info, image metadata, and more</a:t>
            </a:r>
            <a:r>
              <a:rPr lang="en-US" sz="1100" baseline="0" dirty="0">
                <a:effectLst/>
              </a:rPr>
              <a:t> before returning results.</a:t>
            </a:r>
          </a:p>
          <a:p>
            <a:pPr marL="171450" indent="-171450">
              <a:buFont typeface="Arial" panose="020B0604020202020204" pitchFamily="34" charset="0"/>
              <a:buChar char="•"/>
            </a:pPr>
            <a:endParaRPr lang="en-US" sz="1100" baseline="0" dirty="0">
              <a:effectLst/>
            </a:endParaRPr>
          </a:p>
          <a:p>
            <a:pPr marL="0" indent="0">
              <a:buFont typeface="Arial" panose="020B0604020202020204" pitchFamily="34" charset="0"/>
              <a:buNone/>
            </a:pPr>
            <a:r>
              <a:rPr lang="en-US" sz="1100" b="1" baseline="0" dirty="0">
                <a:effectLst/>
              </a:rPr>
              <a:t>Transition:</a:t>
            </a:r>
            <a:r>
              <a:rPr lang="en-US" sz="1100" b="0" baseline="0" dirty="0">
                <a:effectLst/>
              </a:rPr>
              <a:t> </a:t>
            </a:r>
            <a:r>
              <a:rPr lang="en-US" sz="1100" b="1" baseline="0" dirty="0">
                <a:effectLst/>
              </a:rPr>
              <a:t>These APIs are available as stand-alone solutions, or as part of the Cortana Intelligence Suite. They can also be used in conjunction with the Microsoft Bot Framework. </a:t>
            </a:r>
          </a:p>
          <a:p>
            <a:pPr marL="0" indent="0">
              <a:buFont typeface="Arial" panose="020B0604020202020204" pitchFamily="34" charset="0"/>
              <a:buNone/>
            </a:pPr>
            <a:r>
              <a:rPr lang="en-US" sz="1100" b="1" baseline="0" dirty="0">
                <a:effectLst/>
              </a:rPr>
              <a:t>&lt;click&gt;</a:t>
            </a:r>
            <a:endParaRPr lang="en-US" sz="1100" b="1" dirty="0"/>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2/24/2020 10:16 AM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While there are a lot of things in Cognitive Services, there are a few things that make a lot of sense for Power BI.  Here we’re just calling out the services that are visible to Power BI Dataflows.   We’ll focus the rest of the conversation on these services.</a:t>
            </a: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36702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98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a:t>
            </a:r>
            <a:r>
              <a:rPr lang="en-US" b="0" baseline="0" dirty="0"/>
              <a:t>: </a:t>
            </a:r>
            <a:r>
              <a:rPr lang="en-US" sz="1400" b="0" dirty="0"/>
              <a:t>Extract rich information from images to categorize and process visual data – and machine-assisted moderation of images to help curate your services.</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14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14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14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4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400" b="1" i="0" u="none" strike="noStrike" kern="1200" baseline="0" dirty="0">
                <a:solidFill>
                  <a:schemeClr val="tx1"/>
                </a:solidFill>
                <a:effectLst/>
                <a:latin typeface="Segoe UI Light" pitchFamily="34" charset="0"/>
                <a:ea typeface="+mn-ea"/>
                <a:cs typeface="+mn-cs"/>
              </a:rPr>
              <a:t>Emotion API: </a:t>
            </a:r>
            <a:r>
              <a:rPr lang="en-US" sz="14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tv studio wants to track responses to a pilot. </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b="1" baseline="0" dirty="0"/>
          </a:p>
          <a:p>
            <a:r>
              <a:rPr lang="en-US" b="1" baseline="0" dirty="0"/>
              <a:t>Content Moderator:</a:t>
            </a:r>
            <a:r>
              <a:rPr lang="en-US" baseline="0" dirty="0"/>
              <a:t>  </a:t>
            </a:r>
            <a:r>
              <a:rPr lang="en-US" sz="2400" kern="1200" dirty="0">
                <a:solidFill>
                  <a:schemeClr val="tx1"/>
                </a:solidFill>
                <a:effectLst/>
                <a:latin typeface="+mn-lt"/>
                <a:ea typeface="+mn-ea"/>
                <a:cs typeface="+mn-cs"/>
              </a:rPr>
              <a:t>Image moderation - Enhance your ability to detect potentially offensive or unwanted images through machine-learning based classifiers, custom blacklists, and optical character recognition (OCR).</a:t>
            </a:r>
          </a:p>
          <a:p>
            <a:r>
              <a:rPr lang="en-US" sz="2400" kern="1200" dirty="0">
                <a:solidFill>
                  <a:schemeClr val="tx1"/>
                </a:solidFill>
                <a:effectLst/>
                <a:latin typeface="+mn-lt"/>
                <a:ea typeface="+mn-ea"/>
                <a:cs typeface="+mn-cs"/>
              </a:rPr>
              <a:t>Text moderation - Helps you detect potential profanity in more than 100 languages and match text against your custom lists automatically. Content Moderator also checks for possible personally identifiable information (PII).</a:t>
            </a:r>
          </a:p>
          <a:p>
            <a:r>
              <a:rPr lang="en-US" sz="2400" kern="1200" dirty="0">
                <a:solidFill>
                  <a:schemeClr val="tx1"/>
                </a:solidFill>
                <a:effectLst/>
                <a:latin typeface="+mn-lt"/>
                <a:ea typeface="+mn-ea"/>
                <a:cs typeface="+mn-cs"/>
              </a:rPr>
              <a:t>Video moderation - Enable the scoring of possible adult content in videos. Video moderation is currently deployed in preview on Azure Media Services.</a:t>
            </a:r>
          </a:p>
          <a:p>
            <a:r>
              <a:rPr lang="en-US" sz="2400" kern="1200" dirty="0">
                <a:solidFill>
                  <a:schemeClr val="tx1"/>
                </a:solidFill>
                <a:effectLst/>
                <a:latin typeface="+mn-lt"/>
                <a:ea typeface="+mn-ea"/>
                <a:cs typeface="+mn-cs"/>
              </a:rPr>
              <a:t>Human review tool - Humans can effectively augment machine learning models in situations where the prediction confidence warrants assistance or when decisions must be tempered with a real world context. Enjoy visibility, flexibility and control with a human review tool that supervises the results of your algorithms.</a:t>
            </a:r>
            <a:endParaRPr lang="en-US"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Custom Vision Service:  </a:t>
            </a:r>
            <a:r>
              <a:rPr lang="en-US" dirty="0"/>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dirty="0"/>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Video Indexer : </a:t>
            </a:r>
            <a:r>
              <a:rPr lang="en-US" dirty="0"/>
              <a:t>It helps you unlock insights from any video by indexing and enabling you to search spoken audio that is transcribed and translated, sentiment, faces that appeared and objects. With these insights, you can improve discoverability of videos in your applications or increase user engagement by embedding this capability in sites. All of these capabilities are available through a simple set of APIs, ready to use widgets and a management portal.</a:t>
            </a:r>
            <a:endParaRPr lang="en-US" b="1" baseline="0"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2/24/2020 10:16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3221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20788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8984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5099744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17487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24090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8426962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51125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73767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12728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764959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530606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85242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770840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06848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8956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2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1360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738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704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018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94860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3804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77784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156989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588306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20311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1750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5336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189383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2168053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5862750"/>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6" r:id="rId27"/>
    <p:sldLayoutId id="2147484429" r:id="rId28"/>
    <p:sldLayoutId id="2147484430" r:id="rId29"/>
    <p:sldLayoutId id="2147484457" r:id="rId30"/>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hyperlink" Target="http://microsoft.com/Cognitive" TargetMode="External"/><Relationship Id="rId4" Type="http://schemas.openxmlformats.org/officeDocument/2006/relationships/hyperlink" Target="https://docs.microsoft.com/en-us/azure/#pivot=products&amp;panel=cognitiv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9.jpg"/><Relationship Id="rId7" Type="http://schemas.openxmlformats.org/officeDocument/2006/relationships/image" Target="../media/image23.png"/><Relationship Id="rId12"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jpe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slideLayout" Target="../slideLayouts/slideLayout12.xm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2.emf"/><Relationship Id="rId11" Type="http://schemas.openxmlformats.org/officeDocument/2006/relationships/image" Target="../media/image37.png"/><Relationship Id="rId5" Type="http://schemas.openxmlformats.org/officeDocument/2006/relationships/oleObject" Target="../embeddings/oleObject1.bin"/><Relationship Id="rId10" Type="http://schemas.openxmlformats.org/officeDocument/2006/relationships/image" Target="../media/image36.png"/><Relationship Id="rId4" Type="http://schemas.openxmlformats.org/officeDocument/2006/relationships/notesSlide" Target="../notesSlides/notesSlide6.xml"/><Relationship Id="rId9" Type="http://schemas.openxmlformats.org/officeDocument/2006/relationships/image" Target="../media/image35.pn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a:t>
            </a:r>
            <a:br>
              <a:rPr lang="en-US"/>
            </a:br>
            <a:r>
              <a:rPr lang="en-US"/>
              <a:t>Cognitive Services</a:t>
            </a:r>
          </a:p>
        </p:txBody>
      </p:sp>
      <p:sp>
        <p:nvSpPr>
          <p:cNvPr id="8" name="Text Placeholder 7"/>
          <p:cNvSpPr>
            <a:spLocks noGrp="1"/>
          </p:cNvSpPr>
          <p:nvPr>
            <p:ph type="body" sz="quarter" idx="14"/>
          </p:nvPr>
        </p:nvSpPr>
        <p:spPr>
          <a:xfrm>
            <a:off x="269302" y="5412002"/>
            <a:ext cx="4840694" cy="717148"/>
          </a:xfrm>
        </p:spPr>
        <p:txBody>
          <a:bodyPr/>
          <a:lstStyle/>
          <a:p>
            <a:r>
              <a:rPr lang="en-US" sz="1961"/>
              <a:t>&lt;Speaker Name&gt;</a:t>
            </a:r>
          </a:p>
          <a:p>
            <a:r>
              <a:rPr lang="en-US" sz="1961"/>
              <a:t>&lt;Date&gt;</a:t>
            </a:r>
          </a:p>
        </p:txBody>
      </p:sp>
      <p:sp>
        <p:nvSpPr>
          <p:cNvPr id="4" name="Text Placeholder 7"/>
          <p:cNvSpPr txBox="1">
            <a:spLocks/>
          </p:cNvSpPr>
          <p:nvPr/>
        </p:nvSpPr>
        <p:spPr bwMode="auto">
          <a:xfrm>
            <a:off x="269302" y="4026618"/>
            <a:ext cx="5003786" cy="717148"/>
          </a:xfrm>
          <a:prstGeom prst="rect">
            <a:avLst/>
          </a:prstGeom>
        </p:spPr>
        <p:txBody>
          <a:bodyPr vert="horz" wrap="square" lIns="161356" tIns="107571" rIns="161356" bIns="107571"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lang="en-US" sz="3137" kern="1200" spc="0" baseline="0" dirty="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075"/>
              <a:t>Amplifying human ingenuity </a:t>
            </a:r>
          </a:p>
        </p:txBody>
      </p:sp>
    </p:spTree>
    <p:extLst>
      <p:ext uri="{BB962C8B-B14F-4D97-AF65-F5344CB8AC3E}">
        <p14:creationId xmlns:p14="http://schemas.microsoft.com/office/powerpoint/2010/main" val="26595542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EDEDDB05-9AF3-452C-B604-56CE8E2508C4}"/>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Speech</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95E17712-AEF8-4108-A409-4C1D746214F1}"/>
              </a:ext>
            </a:extLst>
          </p:cNvPr>
          <p:cNvGrpSpPr/>
          <p:nvPr/>
        </p:nvGrpSpPr>
        <p:grpSpPr>
          <a:xfrm>
            <a:off x="864" y="254613"/>
            <a:ext cx="1188839" cy="956984"/>
            <a:chOff x="864" y="254613"/>
            <a:chExt cx="1188839" cy="956984"/>
          </a:xfrm>
        </p:grpSpPr>
        <p:sp>
          <p:nvSpPr>
            <p:cNvPr id="34" name="Rectangle 33"/>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16084DAB-62DA-4BAC-8404-0E1191913BA1}"/>
                </a:ext>
              </a:extLst>
            </p:cNvPr>
            <p:cNvGrpSpPr>
              <a:grpSpLocks noChangeAspect="1"/>
            </p:cNvGrpSpPr>
            <p:nvPr/>
          </p:nvGrpSpPr>
          <p:grpSpPr bwMode="auto">
            <a:xfrm>
              <a:off x="280465" y="471791"/>
              <a:ext cx="624195" cy="534165"/>
              <a:chOff x="1" y="3"/>
              <a:chExt cx="2697" cy="2308"/>
            </a:xfrm>
            <a:solidFill>
              <a:schemeClr val="bg2"/>
            </a:solidFill>
          </p:grpSpPr>
          <p:sp>
            <p:nvSpPr>
              <p:cNvPr id="41" name="Freeform 5">
                <a:extLst>
                  <a:ext uri="{FF2B5EF4-FFF2-40B4-BE49-F238E27FC236}">
                    <a16:creationId xmlns:a16="http://schemas.microsoft.com/office/drawing/2014/main" id="{6D54119A-34B3-49E0-BB21-5B94D4C69C8F}"/>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0CF0CDB0-3B79-4AA4-9C3D-C4F07E2C4094}"/>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Rectangle 1">
            <a:extLst>
              <a:ext uri="{FF2B5EF4-FFF2-40B4-BE49-F238E27FC236}">
                <a16:creationId xmlns:a16="http://schemas.microsoft.com/office/drawing/2014/main" id="{BCC03AEF-FF89-49D1-856C-8E36DB5417F6}"/>
              </a:ext>
            </a:extLst>
          </p:cNvPr>
          <p:cNvSpPr/>
          <p:nvPr/>
        </p:nvSpPr>
        <p:spPr>
          <a:xfrm>
            <a:off x="367583" y="1659285"/>
            <a:ext cx="7355656" cy="1569660"/>
          </a:xfrm>
          <a:prstGeom prst="rect">
            <a:avLst/>
          </a:prstGeom>
        </p:spPr>
        <p:txBody>
          <a:bodyPr wrap="square">
            <a:spAutoFit/>
          </a:bodyPr>
          <a:lstStyle/>
          <a:p>
            <a:r>
              <a:rPr lang="en-US" sz="3200" dirty="0">
                <a:gradFill>
                  <a:gsLst>
                    <a:gs pos="2326">
                      <a:schemeClr val="tx1"/>
                    </a:gs>
                    <a:gs pos="30000">
                      <a:schemeClr val="tx1"/>
                    </a:gs>
                  </a:gsLst>
                  <a:lin ang="5400000" scaled="1"/>
                </a:gradFill>
                <a:latin typeface="+mj-lt"/>
              </a:rPr>
              <a:t>Convert spoken audio into text, use voice for verification, or add speaker recognition to your app</a:t>
            </a:r>
          </a:p>
        </p:txBody>
      </p:sp>
      <p:pic>
        <p:nvPicPr>
          <p:cNvPr id="12" name="2018-06-01_12-09-24">
            <a:hlinkClick r:id="" action="ppaction://media"/>
            <a:extLst>
              <a:ext uri="{FF2B5EF4-FFF2-40B4-BE49-F238E27FC236}">
                <a16:creationId xmlns:a16="http://schemas.microsoft.com/office/drawing/2014/main" id="{9BCE79D7-D230-4E7C-A46E-286C990047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619" y="3724276"/>
            <a:ext cx="9020175" cy="1943100"/>
          </a:xfrm>
          <a:prstGeom prst="rect">
            <a:avLst/>
          </a:prstGeom>
        </p:spPr>
      </p:pic>
    </p:spTree>
    <p:extLst>
      <p:ext uri="{BB962C8B-B14F-4D97-AF65-F5344CB8AC3E}">
        <p14:creationId xmlns:p14="http://schemas.microsoft.com/office/powerpoint/2010/main" val="25509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3" presetClass="path" presetSubtype="0" decel="100000" fill="hold" nodeType="withEffect">
                                  <p:stCondLst>
                                    <p:cond delay="0"/>
                                  </p:stCondLst>
                                  <p:childTnLst>
                                    <p:animMotion origin="layout" path="M -0.02617 -7.40741E-7 L -3.125E-6 -7.40741E-7 " pathEditMode="relative" rAng="0" ptsTypes="AA">
                                      <p:cBhvr>
                                        <p:cTn id="9" dur="500" fill="hold"/>
                                        <p:tgtEl>
                                          <p:spTgt spid="20"/>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decel="100000" fill="hold" grpId="1" nodeType="withEffect">
                                  <p:stCondLst>
                                    <p:cond delay="0"/>
                                  </p:stCondLst>
                                  <p:childTnLst>
                                    <p:animMotion origin="layout" path="M -0.02617 -7.40741E-7 L -3.125E-6 -7.40741E-7 " pathEditMode="relative" rAng="0" ptsTypes="AA">
                                      <p:cBhvr>
                                        <p:cTn id="14" dur="500" fill="hold"/>
                                        <p:tgtEl>
                                          <p:spTgt spid="26"/>
                                        </p:tgtEl>
                                        <p:attrNameLst>
                                          <p:attrName>ppt_x</p:attrName>
                                          <p:attrName>ppt_y</p:attrName>
                                        </p:attrNameLst>
                                      </p:cBhvr>
                                      <p:rCtr x="1302"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grpId="1" nodeType="withEffect">
                                  <p:stCondLst>
                                    <p:cond delay="0"/>
                                  </p:stCondLst>
                                  <p:childTnLst>
                                    <p:animMotion origin="layout" path="M -0.02617 0 L -8.33333E-7 0 " pathEditMode="relative" rAng="0" ptsTypes="AA">
                                      <p:cBhvr>
                                        <p:cTn id="19" dur="500" fill="hold"/>
                                        <p:tgtEl>
                                          <p:spTgt spid="2"/>
                                        </p:tgtEl>
                                        <p:attrNameLst>
                                          <p:attrName>ppt_x</p:attrName>
                                          <p:attrName>ppt_y</p:attrName>
                                        </p:attrNameLst>
                                      </p:cBhvr>
                                      <p:rCtr x="1302" y="0"/>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000"/>
                            </p:stCondLst>
                            <p:childTnLst>
                              <p:par>
                                <p:cTn id="25" presetID="1" presetClass="mediacall" presetSubtype="0" fill="hold" nodeType="afterEffect">
                                  <p:stCondLst>
                                    <p:cond delay="0"/>
                                  </p:stCondLst>
                                  <p:childTnLst>
                                    <p:cmd type="call" cmd="playFrom(0.0)">
                                      <p:cBhvr>
                                        <p:cTn id="26" dur="1644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2"/>
                </p:tgtEl>
              </p:cMediaNode>
            </p:video>
          </p:childTnLst>
        </p:cTn>
      </p:par>
    </p:tnLst>
    <p:bldLst>
      <p:bldP spid="26" grpId="0" animBg="1"/>
      <p:bldP spid="26" grpId="1" animBg="1"/>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3">
            <a:extLst>
              <a:ext uri="{FF2B5EF4-FFF2-40B4-BE49-F238E27FC236}">
                <a16:creationId xmlns:a16="http://schemas.microsoft.com/office/drawing/2014/main" id="{62E76C16-264A-4E7E-969A-BFD617776ECD}"/>
              </a:ext>
            </a:extLst>
          </p:cNvPr>
          <p:cNvGrpSpPr>
            <a:grpSpLocks noChangeAspect="1"/>
          </p:cNvGrpSpPr>
          <p:nvPr/>
        </p:nvGrpSpPr>
        <p:grpSpPr bwMode="auto">
          <a:xfrm>
            <a:off x="5793665" y="1816412"/>
            <a:ext cx="604670" cy="606207"/>
            <a:chOff x="0" y="2"/>
            <a:chExt cx="2361" cy="2367"/>
          </a:xfrm>
          <a:solidFill>
            <a:srgbClr val="047CDA"/>
          </a:solidFill>
        </p:grpSpPr>
        <p:sp>
          <p:nvSpPr>
            <p:cNvPr id="44" name="Freeform 24">
              <a:extLst>
                <a:ext uri="{FF2B5EF4-FFF2-40B4-BE49-F238E27FC236}">
                  <a16:creationId xmlns:a16="http://schemas.microsoft.com/office/drawing/2014/main" id="{76068B46-4C1B-4C2B-A37C-81392921CC9E}"/>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
              <a:extLst>
                <a:ext uri="{FF2B5EF4-FFF2-40B4-BE49-F238E27FC236}">
                  <a16:creationId xmlns:a16="http://schemas.microsoft.com/office/drawing/2014/main" id="{013B1036-F9C0-4B35-8281-39A589F89684}"/>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6">
              <a:extLst>
                <a:ext uri="{FF2B5EF4-FFF2-40B4-BE49-F238E27FC236}">
                  <a16:creationId xmlns:a16="http://schemas.microsoft.com/office/drawing/2014/main" id="{20C77EA3-ACAE-4F03-BDCF-C71445CEF5FF}"/>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7">
              <a:extLst>
                <a:ext uri="{FF2B5EF4-FFF2-40B4-BE49-F238E27FC236}">
                  <a16:creationId xmlns:a16="http://schemas.microsoft.com/office/drawing/2014/main" id="{341AAF53-D013-44E2-8E03-6ABEB7DE9082}"/>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itle 2">
            <a:extLst>
              <a:ext uri="{FF2B5EF4-FFF2-40B4-BE49-F238E27FC236}">
                <a16:creationId xmlns:a16="http://schemas.microsoft.com/office/drawing/2014/main" id="{EDEDDB05-9AF3-452C-B604-56CE8E2508C4}"/>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Speech</a:t>
            </a:r>
          </a:p>
        </p:txBody>
      </p:sp>
      <p:sp>
        <p:nvSpPr>
          <p:cNvPr id="27" name="TextBox 26"/>
          <p:cNvSpPr txBox="1"/>
          <p:nvPr/>
        </p:nvSpPr>
        <p:spPr>
          <a:xfrm>
            <a:off x="1292911" y="2567390"/>
            <a:ext cx="309294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Speaker Recognition</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 name="Group 28">
            <a:extLst>
              <a:ext uri="{FF2B5EF4-FFF2-40B4-BE49-F238E27FC236}">
                <a16:creationId xmlns:a16="http://schemas.microsoft.com/office/drawing/2014/main" id="{6B6C0DF1-7074-4885-9345-271A1F66B18D}"/>
              </a:ext>
            </a:extLst>
          </p:cNvPr>
          <p:cNvGrpSpPr>
            <a:grpSpLocks noChangeAspect="1"/>
          </p:cNvGrpSpPr>
          <p:nvPr/>
        </p:nvGrpSpPr>
        <p:grpSpPr bwMode="auto">
          <a:xfrm>
            <a:off x="7394560" y="4095053"/>
            <a:ext cx="668857" cy="572385"/>
            <a:chOff x="1" y="3"/>
            <a:chExt cx="2697" cy="2308"/>
          </a:xfrm>
          <a:solidFill>
            <a:srgbClr val="047CDA"/>
          </a:solidFill>
        </p:grpSpPr>
        <p:sp>
          <p:nvSpPr>
            <p:cNvPr id="32" name="Freeform 5">
              <a:extLst>
                <a:ext uri="{FF2B5EF4-FFF2-40B4-BE49-F238E27FC236}">
                  <a16:creationId xmlns:a16="http://schemas.microsoft.com/office/drawing/2014/main" id="{1B63226B-362D-4FCD-9C21-0526D5D9F8E5}"/>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C466FF26-9CF8-4195-AC84-7F96068E1C28}"/>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Freeform 14">
            <a:extLst>
              <a:ext uri="{FF2B5EF4-FFF2-40B4-BE49-F238E27FC236}">
                <a16:creationId xmlns:a16="http://schemas.microsoft.com/office/drawing/2014/main" id="{D27481FD-214F-4DB1-B1EF-12D290AFAF44}"/>
              </a:ext>
            </a:extLst>
          </p:cNvPr>
          <p:cNvSpPr>
            <a:spLocks noEditPoints="1"/>
          </p:cNvSpPr>
          <p:nvPr/>
        </p:nvSpPr>
        <p:spPr bwMode="auto">
          <a:xfrm>
            <a:off x="2523230" y="1839178"/>
            <a:ext cx="632308" cy="560676"/>
          </a:xfrm>
          <a:custGeom>
            <a:avLst/>
            <a:gdLst>
              <a:gd name="T0" fmla="*/ 177 w 1154"/>
              <a:gd name="T1" fmla="*/ 506 h 1021"/>
              <a:gd name="T2" fmla="*/ 364 w 1154"/>
              <a:gd name="T3" fmla="*/ 694 h 1021"/>
              <a:gd name="T4" fmla="*/ 886 w 1154"/>
              <a:gd name="T5" fmla="*/ 171 h 1021"/>
              <a:gd name="T6" fmla="*/ 951 w 1154"/>
              <a:gd name="T7" fmla="*/ 235 h 1021"/>
              <a:gd name="T8" fmla="*/ 364 w 1154"/>
              <a:gd name="T9" fmla="*/ 822 h 1021"/>
              <a:gd name="T10" fmla="*/ 112 w 1154"/>
              <a:gd name="T11" fmla="*/ 570 h 1021"/>
              <a:gd name="T12" fmla="*/ 177 w 1154"/>
              <a:gd name="T13" fmla="*/ 506 h 1021"/>
              <a:gd name="T14" fmla="*/ 1031 w 1154"/>
              <a:gd name="T15" fmla="*/ 923 h 1021"/>
              <a:gd name="T16" fmla="*/ 942 w 1154"/>
              <a:gd name="T17" fmla="*/ 850 h 1021"/>
              <a:gd name="T18" fmla="*/ 1021 w 1154"/>
              <a:gd name="T19" fmla="*/ 750 h 1021"/>
              <a:gd name="T20" fmla="*/ 1141 w 1154"/>
              <a:gd name="T21" fmla="*/ 835 h 1021"/>
              <a:gd name="T22" fmla="*/ 968 w 1154"/>
              <a:gd name="T23" fmla="*/ 1020 h 1021"/>
              <a:gd name="T24" fmla="*/ 964 w 1154"/>
              <a:gd name="T25" fmla="*/ 1018 h 1021"/>
              <a:gd name="T26" fmla="*/ 959 w 1154"/>
              <a:gd name="T27" fmla="*/ 988 h 1021"/>
              <a:gd name="T28" fmla="*/ 962 w 1154"/>
              <a:gd name="T29" fmla="*/ 984 h 1021"/>
              <a:gd name="T30" fmla="*/ 1031 w 1154"/>
              <a:gd name="T31" fmla="*/ 923 h 1021"/>
              <a:gd name="T32" fmla="*/ 781 w 1154"/>
              <a:gd name="T33" fmla="*/ 923 h 1021"/>
              <a:gd name="T34" fmla="*/ 692 w 1154"/>
              <a:gd name="T35" fmla="*/ 850 h 1021"/>
              <a:gd name="T36" fmla="*/ 770 w 1154"/>
              <a:gd name="T37" fmla="*/ 750 h 1021"/>
              <a:gd name="T38" fmla="*/ 891 w 1154"/>
              <a:gd name="T39" fmla="*/ 835 h 1021"/>
              <a:gd name="T40" fmla="*/ 718 w 1154"/>
              <a:gd name="T41" fmla="*/ 1020 h 1021"/>
              <a:gd name="T42" fmla="*/ 713 w 1154"/>
              <a:gd name="T43" fmla="*/ 1018 h 1021"/>
              <a:gd name="T44" fmla="*/ 709 w 1154"/>
              <a:gd name="T45" fmla="*/ 988 h 1021"/>
              <a:gd name="T46" fmla="*/ 711 w 1154"/>
              <a:gd name="T47" fmla="*/ 984 h 1021"/>
              <a:gd name="T48" fmla="*/ 781 w 1154"/>
              <a:gd name="T49" fmla="*/ 923 h 1021"/>
              <a:gd name="T50" fmla="*/ 373 w 1154"/>
              <a:gd name="T51" fmla="*/ 97 h 1021"/>
              <a:gd name="T52" fmla="*/ 462 w 1154"/>
              <a:gd name="T53" fmla="*/ 171 h 1021"/>
              <a:gd name="T54" fmla="*/ 383 w 1154"/>
              <a:gd name="T55" fmla="*/ 270 h 1021"/>
              <a:gd name="T56" fmla="*/ 263 w 1154"/>
              <a:gd name="T57" fmla="*/ 186 h 1021"/>
              <a:gd name="T58" fmla="*/ 436 w 1154"/>
              <a:gd name="T59" fmla="*/ 0 h 1021"/>
              <a:gd name="T60" fmla="*/ 441 w 1154"/>
              <a:gd name="T61" fmla="*/ 2 h 1021"/>
              <a:gd name="T62" fmla="*/ 445 w 1154"/>
              <a:gd name="T63" fmla="*/ 32 h 1021"/>
              <a:gd name="T64" fmla="*/ 443 w 1154"/>
              <a:gd name="T65" fmla="*/ 36 h 1021"/>
              <a:gd name="T66" fmla="*/ 373 w 1154"/>
              <a:gd name="T67" fmla="*/ 97 h 1021"/>
              <a:gd name="T68" fmla="*/ 123 w 1154"/>
              <a:gd name="T69" fmla="*/ 97 h 1021"/>
              <a:gd name="T70" fmla="*/ 212 w 1154"/>
              <a:gd name="T71" fmla="*/ 171 h 1021"/>
              <a:gd name="T72" fmla="*/ 133 w 1154"/>
              <a:gd name="T73" fmla="*/ 270 h 1021"/>
              <a:gd name="T74" fmla="*/ 13 w 1154"/>
              <a:gd name="T75" fmla="*/ 186 h 1021"/>
              <a:gd name="T76" fmla="*/ 186 w 1154"/>
              <a:gd name="T77" fmla="*/ 0 h 1021"/>
              <a:gd name="T78" fmla="*/ 190 w 1154"/>
              <a:gd name="T79" fmla="*/ 2 h 1021"/>
              <a:gd name="T80" fmla="*/ 195 w 1154"/>
              <a:gd name="T81" fmla="*/ 32 h 1021"/>
              <a:gd name="T82" fmla="*/ 192 w 1154"/>
              <a:gd name="T83" fmla="*/ 36 h 1021"/>
              <a:gd name="T84" fmla="*/ 123 w 1154"/>
              <a:gd name="T85" fmla="*/ 97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4" h="1021">
                <a:moveTo>
                  <a:pt x="177" y="506"/>
                </a:moveTo>
                <a:cubicBezTo>
                  <a:pt x="364" y="694"/>
                  <a:pt x="364" y="694"/>
                  <a:pt x="364" y="694"/>
                </a:cubicBezTo>
                <a:cubicBezTo>
                  <a:pt x="886" y="171"/>
                  <a:pt x="886" y="171"/>
                  <a:pt x="886" y="171"/>
                </a:cubicBezTo>
                <a:cubicBezTo>
                  <a:pt x="951" y="235"/>
                  <a:pt x="951" y="235"/>
                  <a:pt x="951" y="235"/>
                </a:cubicBezTo>
                <a:cubicBezTo>
                  <a:pt x="364" y="822"/>
                  <a:pt x="364" y="822"/>
                  <a:pt x="364" y="822"/>
                </a:cubicBezTo>
                <a:cubicBezTo>
                  <a:pt x="112" y="570"/>
                  <a:pt x="112" y="570"/>
                  <a:pt x="112" y="570"/>
                </a:cubicBezTo>
                <a:lnTo>
                  <a:pt x="177" y="506"/>
                </a:lnTo>
                <a:close/>
                <a:moveTo>
                  <a:pt x="1031" y="923"/>
                </a:moveTo>
                <a:cubicBezTo>
                  <a:pt x="987" y="922"/>
                  <a:pt x="949" y="892"/>
                  <a:pt x="942" y="850"/>
                </a:cubicBezTo>
                <a:cubicBezTo>
                  <a:pt x="934" y="802"/>
                  <a:pt x="969" y="758"/>
                  <a:pt x="1021" y="750"/>
                </a:cubicBezTo>
                <a:cubicBezTo>
                  <a:pt x="1072" y="743"/>
                  <a:pt x="1128" y="769"/>
                  <a:pt x="1141" y="835"/>
                </a:cubicBezTo>
                <a:cubicBezTo>
                  <a:pt x="1154" y="930"/>
                  <a:pt x="1080" y="1008"/>
                  <a:pt x="968" y="1020"/>
                </a:cubicBezTo>
                <a:cubicBezTo>
                  <a:pt x="964" y="1021"/>
                  <a:pt x="964" y="1018"/>
                  <a:pt x="964" y="1018"/>
                </a:cubicBezTo>
                <a:cubicBezTo>
                  <a:pt x="959" y="988"/>
                  <a:pt x="959" y="988"/>
                  <a:pt x="959" y="988"/>
                </a:cubicBezTo>
                <a:cubicBezTo>
                  <a:pt x="959" y="988"/>
                  <a:pt x="958" y="985"/>
                  <a:pt x="962" y="984"/>
                </a:cubicBezTo>
                <a:cubicBezTo>
                  <a:pt x="993" y="976"/>
                  <a:pt x="1021" y="961"/>
                  <a:pt x="1031" y="923"/>
                </a:cubicBezTo>
                <a:close/>
                <a:moveTo>
                  <a:pt x="781" y="923"/>
                </a:moveTo>
                <a:cubicBezTo>
                  <a:pt x="737" y="922"/>
                  <a:pt x="699" y="892"/>
                  <a:pt x="692" y="850"/>
                </a:cubicBezTo>
                <a:cubicBezTo>
                  <a:pt x="684" y="802"/>
                  <a:pt x="719" y="758"/>
                  <a:pt x="770" y="750"/>
                </a:cubicBezTo>
                <a:cubicBezTo>
                  <a:pt x="821" y="743"/>
                  <a:pt x="878" y="769"/>
                  <a:pt x="891" y="835"/>
                </a:cubicBezTo>
                <a:cubicBezTo>
                  <a:pt x="904" y="930"/>
                  <a:pt x="830" y="1008"/>
                  <a:pt x="718" y="1020"/>
                </a:cubicBezTo>
                <a:cubicBezTo>
                  <a:pt x="714" y="1021"/>
                  <a:pt x="713" y="1018"/>
                  <a:pt x="713" y="1018"/>
                </a:cubicBezTo>
                <a:cubicBezTo>
                  <a:pt x="709" y="988"/>
                  <a:pt x="709" y="988"/>
                  <a:pt x="709" y="988"/>
                </a:cubicBezTo>
                <a:cubicBezTo>
                  <a:pt x="709" y="988"/>
                  <a:pt x="708" y="985"/>
                  <a:pt x="711" y="984"/>
                </a:cubicBezTo>
                <a:cubicBezTo>
                  <a:pt x="743" y="976"/>
                  <a:pt x="770" y="961"/>
                  <a:pt x="781" y="923"/>
                </a:cubicBezTo>
                <a:close/>
                <a:moveTo>
                  <a:pt x="373" y="97"/>
                </a:moveTo>
                <a:cubicBezTo>
                  <a:pt x="417" y="99"/>
                  <a:pt x="455" y="128"/>
                  <a:pt x="462" y="171"/>
                </a:cubicBezTo>
                <a:cubicBezTo>
                  <a:pt x="470" y="218"/>
                  <a:pt x="435" y="263"/>
                  <a:pt x="383" y="270"/>
                </a:cubicBezTo>
                <a:cubicBezTo>
                  <a:pt x="333" y="277"/>
                  <a:pt x="276" y="251"/>
                  <a:pt x="263" y="186"/>
                </a:cubicBezTo>
                <a:cubicBezTo>
                  <a:pt x="250" y="90"/>
                  <a:pt x="324" y="12"/>
                  <a:pt x="436" y="0"/>
                </a:cubicBezTo>
                <a:cubicBezTo>
                  <a:pt x="440" y="0"/>
                  <a:pt x="441" y="2"/>
                  <a:pt x="441" y="2"/>
                </a:cubicBezTo>
                <a:cubicBezTo>
                  <a:pt x="445" y="32"/>
                  <a:pt x="445" y="32"/>
                  <a:pt x="445" y="32"/>
                </a:cubicBezTo>
                <a:cubicBezTo>
                  <a:pt x="445" y="32"/>
                  <a:pt x="446" y="35"/>
                  <a:pt x="443" y="36"/>
                </a:cubicBezTo>
                <a:cubicBezTo>
                  <a:pt x="411" y="45"/>
                  <a:pt x="383" y="60"/>
                  <a:pt x="373" y="97"/>
                </a:cubicBezTo>
                <a:close/>
                <a:moveTo>
                  <a:pt x="123" y="97"/>
                </a:moveTo>
                <a:cubicBezTo>
                  <a:pt x="167" y="99"/>
                  <a:pt x="205" y="128"/>
                  <a:pt x="212" y="171"/>
                </a:cubicBezTo>
                <a:cubicBezTo>
                  <a:pt x="220" y="218"/>
                  <a:pt x="185" y="263"/>
                  <a:pt x="133" y="270"/>
                </a:cubicBezTo>
                <a:cubicBezTo>
                  <a:pt x="82" y="277"/>
                  <a:pt x="26" y="251"/>
                  <a:pt x="13" y="186"/>
                </a:cubicBezTo>
                <a:cubicBezTo>
                  <a:pt x="0" y="90"/>
                  <a:pt x="74" y="12"/>
                  <a:pt x="186" y="0"/>
                </a:cubicBezTo>
                <a:cubicBezTo>
                  <a:pt x="190" y="0"/>
                  <a:pt x="190" y="2"/>
                  <a:pt x="190" y="2"/>
                </a:cubicBezTo>
                <a:cubicBezTo>
                  <a:pt x="195" y="32"/>
                  <a:pt x="195" y="32"/>
                  <a:pt x="195" y="32"/>
                </a:cubicBezTo>
                <a:cubicBezTo>
                  <a:pt x="195" y="32"/>
                  <a:pt x="196" y="35"/>
                  <a:pt x="192" y="36"/>
                </a:cubicBezTo>
                <a:cubicBezTo>
                  <a:pt x="161" y="45"/>
                  <a:pt x="133" y="60"/>
                  <a:pt x="123" y="9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F75193B7-9B2A-47C6-8C0A-EA0D95FE0158}"/>
              </a:ext>
            </a:extLst>
          </p:cNvPr>
          <p:cNvSpPr>
            <a:spLocks noEditPoints="1"/>
          </p:cNvSpPr>
          <p:nvPr/>
        </p:nvSpPr>
        <p:spPr bwMode="auto">
          <a:xfrm>
            <a:off x="8982872" y="1821161"/>
            <a:ext cx="729955" cy="609410"/>
          </a:xfrm>
          <a:custGeom>
            <a:avLst/>
            <a:gdLst>
              <a:gd name="T0" fmla="*/ 663 w 2840"/>
              <a:gd name="T1" fmla="*/ 238 h 2371"/>
              <a:gd name="T2" fmla="*/ 852 w 2840"/>
              <a:gd name="T3" fmla="*/ 238 h 2371"/>
              <a:gd name="T4" fmla="*/ 852 w 2840"/>
              <a:gd name="T5" fmla="*/ 2134 h 2371"/>
              <a:gd name="T6" fmla="*/ 663 w 2840"/>
              <a:gd name="T7" fmla="*/ 2134 h 2371"/>
              <a:gd name="T8" fmla="*/ 663 w 2840"/>
              <a:gd name="T9" fmla="*/ 238 h 2371"/>
              <a:gd name="T10" fmla="*/ 1988 w 2840"/>
              <a:gd name="T11" fmla="*/ 0 h 2371"/>
              <a:gd name="T12" fmla="*/ 2177 w 2840"/>
              <a:gd name="T13" fmla="*/ 0 h 2371"/>
              <a:gd name="T14" fmla="*/ 2177 w 2840"/>
              <a:gd name="T15" fmla="*/ 2371 h 2371"/>
              <a:gd name="T16" fmla="*/ 1988 w 2840"/>
              <a:gd name="T17" fmla="*/ 2371 h 2371"/>
              <a:gd name="T18" fmla="*/ 1988 w 2840"/>
              <a:gd name="T19" fmla="*/ 0 h 2371"/>
              <a:gd name="T20" fmla="*/ 994 w 2840"/>
              <a:gd name="T21" fmla="*/ 521 h 2371"/>
              <a:gd name="T22" fmla="*/ 1183 w 2840"/>
              <a:gd name="T23" fmla="*/ 521 h 2371"/>
              <a:gd name="T24" fmla="*/ 1183 w 2840"/>
              <a:gd name="T25" fmla="*/ 1850 h 2371"/>
              <a:gd name="T26" fmla="*/ 994 w 2840"/>
              <a:gd name="T27" fmla="*/ 1850 h 2371"/>
              <a:gd name="T28" fmla="*/ 994 w 2840"/>
              <a:gd name="T29" fmla="*/ 521 h 2371"/>
              <a:gd name="T30" fmla="*/ 1657 w 2840"/>
              <a:gd name="T31" fmla="*/ 331 h 2371"/>
              <a:gd name="T32" fmla="*/ 1846 w 2840"/>
              <a:gd name="T33" fmla="*/ 331 h 2371"/>
              <a:gd name="T34" fmla="*/ 1846 w 2840"/>
              <a:gd name="T35" fmla="*/ 2040 h 2371"/>
              <a:gd name="T36" fmla="*/ 1657 w 2840"/>
              <a:gd name="T37" fmla="*/ 2040 h 2371"/>
              <a:gd name="T38" fmla="*/ 1657 w 2840"/>
              <a:gd name="T39" fmla="*/ 331 h 2371"/>
              <a:gd name="T40" fmla="*/ 2318 w 2840"/>
              <a:gd name="T41" fmla="*/ 521 h 2371"/>
              <a:gd name="T42" fmla="*/ 2507 w 2840"/>
              <a:gd name="T43" fmla="*/ 521 h 2371"/>
              <a:gd name="T44" fmla="*/ 2507 w 2840"/>
              <a:gd name="T45" fmla="*/ 1850 h 2371"/>
              <a:gd name="T46" fmla="*/ 2318 w 2840"/>
              <a:gd name="T47" fmla="*/ 1850 h 2371"/>
              <a:gd name="T48" fmla="*/ 2318 w 2840"/>
              <a:gd name="T49" fmla="*/ 521 h 2371"/>
              <a:gd name="T50" fmla="*/ 333 w 2840"/>
              <a:gd name="T51" fmla="*/ 711 h 2371"/>
              <a:gd name="T52" fmla="*/ 522 w 2840"/>
              <a:gd name="T53" fmla="*/ 711 h 2371"/>
              <a:gd name="T54" fmla="*/ 522 w 2840"/>
              <a:gd name="T55" fmla="*/ 1661 h 2371"/>
              <a:gd name="T56" fmla="*/ 333 w 2840"/>
              <a:gd name="T57" fmla="*/ 1661 h 2371"/>
              <a:gd name="T58" fmla="*/ 333 w 2840"/>
              <a:gd name="T59" fmla="*/ 711 h 2371"/>
              <a:gd name="T60" fmla="*/ 1324 w 2840"/>
              <a:gd name="T61" fmla="*/ 854 h 2371"/>
              <a:gd name="T62" fmla="*/ 1516 w 2840"/>
              <a:gd name="T63" fmla="*/ 854 h 2371"/>
              <a:gd name="T64" fmla="*/ 1516 w 2840"/>
              <a:gd name="T65" fmla="*/ 1517 h 2371"/>
              <a:gd name="T66" fmla="*/ 1324 w 2840"/>
              <a:gd name="T67" fmla="*/ 1517 h 2371"/>
              <a:gd name="T68" fmla="*/ 1324 w 2840"/>
              <a:gd name="T69" fmla="*/ 854 h 2371"/>
              <a:gd name="T70" fmla="*/ 2651 w 2840"/>
              <a:gd name="T71" fmla="*/ 900 h 2371"/>
              <a:gd name="T72" fmla="*/ 2840 w 2840"/>
              <a:gd name="T73" fmla="*/ 900 h 2371"/>
              <a:gd name="T74" fmla="*/ 2840 w 2840"/>
              <a:gd name="T75" fmla="*/ 1471 h 2371"/>
              <a:gd name="T76" fmla="*/ 2651 w 2840"/>
              <a:gd name="T77" fmla="*/ 1471 h 2371"/>
              <a:gd name="T78" fmla="*/ 2651 w 2840"/>
              <a:gd name="T79" fmla="*/ 900 h 2371"/>
              <a:gd name="T80" fmla="*/ 0 w 2840"/>
              <a:gd name="T81" fmla="*/ 1090 h 2371"/>
              <a:gd name="T82" fmla="*/ 189 w 2840"/>
              <a:gd name="T83" fmla="*/ 1090 h 2371"/>
              <a:gd name="T84" fmla="*/ 189 w 2840"/>
              <a:gd name="T85" fmla="*/ 1281 h 2371"/>
              <a:gd name="T86" fmla="*/ 0 w 2840"/>
              <a:gd name="T87" fmla="*/ 1281 h 2371"/>
              <a:gd name="T88" fmla="*/ 0 w 2840"/>
              <a:gd name="T89" fmla="*/ 109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2371">
                <a:moveTo>
                  <a:pt x="663" y="238"/>
                </a:moveTo>
                <a:lnTo>
                  <a:pt x="852" y="238"/>
                </a:lnTo>
                <a:lnTo>
                  <a:pt x="852" y="2134"/>
                </a:lnTo>
                <a:lnTo>
                  <a:pt x="663" y="2134"/>
                </a:lnTo>
                <a:lnTo>
                  <a:pt x="663" y="238"/>
                </a:lnTo>
                <a:close/>
                <a:moveTo>
                  <a:pt x="1988" y="0"/>
                </a:moveTo>
                <a:lnTo>
                  <a:pt x="2177" y="0"/>
                </a:lnTo>
                <a:lnTo>
                  <a:pt x="2177" y="2371"/>
                </a:lnTo>
                <a:lnTo>
                  <a:pt x="1988" y="2371"/>
                </a:lnTo>
                <a:lnTo>
                  <a:pt x="1988" y="0"/>
                </a:lnTo>
                <a:close/>
                <a:moveTo>
                  <a:pt x="994" y="521"/>
                </a:moveTo>
                <a:lnTo>
                  <a:pt x="1183" y="521"/>
                </a:lnTo>
                <a:lnTo>
                  <a:pt x="1183" y="1850"/>
                </a:lnTo>
                <a:lnTo>
                  <a:pt x="994" y="1850"/>
                </a:lnTo>
                <a:lnTo>
                  <a:pt x="994" y="521"/>
                </a:lnTo>
                <a:close/>
                <a:moveTo>
                  <a:pt x="1657" y="331"/>
                </a:moveTo>
                <a:lnTo>
                  <a:pt x="1846" y="331"/>
                </a:lnTo>
                <a:lnTo>
                  <a:pt x="1846" y="2040"/>
                </a:lnTo>
                <a:lnTo>
                  <a:pt x="1657" y="2040"/>
                </a:lnTo>
                <a:lnTo>
                  <a:pt x="1657" y="331"/>
                </a:lnTo>
                <a:close/>
                <a:moveTo>
                  <a:pt x="2318" y="521"/>
                </a:moveTo>
                <a:lnTo>
                  <a:pt x="2507" y="521"/>
                </a:lnTo>
                <a:lnTo>
                  <a:pt x="2507" y="1850"/>
                </a:lnTo>
                <a:lnTo>
                  <a:pt x="2318" y="1850"/>
                </a:lnTo>
                <a:lnTo>
                  <a:pt x="2318" y="521"/>
                </a:lnTo>
                <a:close/>
                <a:moveTo>
                  <a:pt x="333" y="711"/>
                </a:moveTo>
                <a:lnTo>
                  <a:pt x="522" y="711"/>
                </a:lnTo>
                <a:lnTo>
                  <a:pt x="522" y="1661"/>
                </a:lnTo>
                <a:lnTo>
                  <a:pt x="333" y="1661"/>
                </a:lnTo>
                <a:lnTo>
                  <a:pt x="333" y="711"/>
                </a:lnTo>
                <a:close/>
                <a:moveTo>
                  <a:pt x="1324" y="854"/>
                </a:moveTo>
                <a:lnTo>
                  <a:pt x="1516" y="854"/>
                </a:lnTo>
                <a:lnTo>
                  <a:pt x="1516" y="1517"/>
                </a:lnTo>
                <a:lnTo>
                  <a:pt x="1324" y="1517"/>
                </a:lnTo>
                <a:lnTo>
                  <a:pt x="1324" y="854"/>
                </a:lnTo>
                <a:close/>
                <a:moveTo>
                  <a:pt x="2651" y="900"/>
                </a:moveTo>
                <a:lnTo>
                  <a:pt x="2840" y="900"/>
                </a:lnTo>
                <a:lnTo>
                  <a:pt x="2840" y="1471"/>
                </a:lnTo>
                <a:lnTo>
                  <a:pt x="2651" y="1471"/>
                </a:lnTo>
                <a:lnTo>
                  <a:pt x="2651" y="900"/>
                </a:lnTo>
                <a:close/>
                <a:moveTo>
                  <a:pt x="0" y="1090"/>
                </a:moveTo>
                <a:lnTo>
                  <a:pt x="189" y="1090"/>
                </a:lnTo>
                <a:lnTo>
                  <a:pt x="189" y="1281"/>
                </a:lnTo>
                <a:lnTo>
                  <a:pt x="0" y="1281"/>
                </a:lnTo>
                <a:lnTo>
                  <a:pt x="0" y="1090"/>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95E17712-AEF8-4108-A409-4C1D746214F1}"/>
              </a:ext>
            </a:extLst>
          </p:cNvPr>
          <p:cNvGrpSpPr/>
          <p:nvPr/>
        </p:nvGrpSpPr>
        <p:grpSpPr>
          <a:xfrm>
            <a:off x="864" y="254613"/>
            <a:ext cx="1188839" cy="956984"/>
            <a:chOff x="864" y="254613"/>
            <a:chExt cx="1188839" cy="956984"/>
          </a:xfrm>
        </p:grpSpPr>
        <p:sp>
          <p:nvSpPr>
            <p:cNvPr id="34" name="Rectangle 33"/>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 name="Group 39">
              <a:extLst>
                <a:ext uri="{FF2B5EF4-FFF2-40B4-BE49-F238E27FC236}">
                  <a16:creationId xmlns:a16="http://schemas.microsoft.com/office/drawing/2014/main" id="{16084DAB-62DA-4BAC-8404-0E1191913BA1}"/>
                </a:ext>
              </a:extLst>
            </p:cNvPr>
            <p:cNvGrpSpPr>
              <a:grpSpLocks noChangeAspect="1"/>
            </p:cNvGrpSpPr>
            <p:nvPr/>
          </p:nvGrpSpPr>
          <p:grpSpPr bwMode="auto">
            <a:xfrm>
              <a:off x="280465" y="471791"/>
              <a:ext cx="624195" cy="534165"/>
              <a:chOff x="1" y="3"/>
              <a:chExt cx="2697" cy="2308"/>
            </a:xfrm>
            <a:solidFill>
              <a:schemeClr val="bg2"/>
            </a:solidFill>
          </p:grpSpPr>
          <p:sp>
            <p:nvSpPr>
              <p:cNvPr id="41" name="Freeform 5">
                <a:extLst>
                  <a:ext uri="{FF2B5EF4-FFF2-40B4-BE49-F238E27FC236}">
                    <a16:creationId xmlns:a16="http://schemas.microsoft.com/office/drawing/2014/main" id="{6D54119A-34B3-49E0-BB21-5B94D4C69C8F}"/>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0CF0CDB0-3B79-4AA4-9C3D-C4F07E2C4094}"/>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 name="TextBox 3">
            <a:extLst>
              <a:ext uri="{FF2B5EF4-FFF2-40B4-BE49-F238E27FC236}">
                <a16:creationId xmlns:a16="http://schemas.microsoft.com/office/drawing/2014/main" id="{1B25515A-C186-455D-9000-CFC538E30E69}"/>
              </a:ext>
            </a:extLst>
          </p:cNvPr>
          <p:cNvSpPr txBox="1"/>
          <p:nvPr/>
        </p:nvSpPr>
        <p:spPr>
          <a:xfrm>
            <a:off x="1475158" y="2980738"/>
            <a:ext cx="2728453" cy="523220"/>
          </a:xfrm>
          <a:prstGeom prst="rect">
            <a:avLst/>
          </a:prstGeom>
        </p:spPr>
        <p:txBody>
          <a:bodyPr wrap="square">
            <a:spAutoFit/>
          </a:bodyPr>
          <a:lstStyle>
            <a:defPPr>
              <a:defRPr lang="en-US"/>
            </a:defPPr>
            <a:lvl1pPr algn="ctr">
              <a:defRPr sz="1400">
                <a:gradFill>
                  <a:gsLst>
                    <a:gs pos="6364">
                      <a:srgbClr val="353535"/>
                    </a:gs>
                    <a:gs pos="21818">
                      <a:srgbClr val="353535"/>
                    </a:gs>
                  </a:gsLst>
                  <a:lin ang="5400000" scaled="0"/>
                </a:gradFill>
              </a:defRPr>
            </a:lvl1pPr>
          </a:lstStyle>
          <a:p>
            <a:r>
              <a:rPr lang="en-US" dirty="0"/>
              <a:t>Use speech to identify and verify individual speakers</a:t>
            </a:r>
          </a:p>
        </p:txBody>
      </p:sp>
      <p:sp>
        <p:nvSpPr>
          <p:cNvPr id="25" name="TextBox 24">
            <a:extLst>
              <a:ext uri="{FF2B5EF4-FFF2-40B4-BE49-F238E27FC236}">
                <a16:creationId xmlns:a16="http://schemas.microsoft.com/office/drawing/2014/main" id="{C6DA07F5-D72C-46CB-A478-2C6AF8871154}"/>
              </a:ext>
            </a:extLst>
          </p:cNvPr>
          <p:cNvSpPr txBox="1"/>
          <p:nvPr/>
        </p:nvSpPr>
        <p:spPr>
          <a:xfrm>
            <a:off x="6182515" y="4780829"/>
            <a:ext cx="309294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Bing Speech</a:t>
            </a:r>
          </a:p>
        </p:txBody>
      </p:sp>
      <p:sp>
        <p:nvSpPr>
          <p:cNvPr id="28" name="TextBox 27">
            <a:extLst>
              <a:ext uri="{FF2B5EF4-FFF2-40B4-BE49-F238E27FC236}">
                <a16:creationId xmlns:a16="http://schemas.microsoft.com/office/drawing/2014/main" id="{CF860D45-B2A9-4C85-8B33-B957B27D724D}"/>
              </a:ext>
            </a:extLst>
          </p:cNvPr>
          <p:cNvSpPr txBox="1"/>
          <p:nvPr/>
        </p:nvSpPr>
        <p:spPr>
          <a:xfrm>
            <a:off x="7801376" y="2567390"/>
            <a:ext cx="309294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Speech</a:t>
            </a:r>
          </a:p>
        </p:txBody>
      </p:sp>
      <p:sp>
        <p:nvSpPr>
          <p:cNvPr id="31" name="TextBox 30">
            <a:extLst>
              <a:ext uri="{FF2B5EF4-FFF2-40B4-BE49-F238E27FC236}">
                <a16:creationId xmlns:a16="http://schemas.microsoft.com/office/drawing/2014/main" id="{44FC3578-0CE1-4DCB-9259-C11D94EDBC7E}"/>
              </a:ext>
            </a:extLst>
          </p:cNvPr>
          <p:cNvSpPr txBox="1"/>
          <p:nvPr/>
        </p:nvSpPr>
        <p:spPr>
          <a:xfrm>
            <a:off x="4565667" y="2567390"/>
            <a:ext cx="309294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 Speech</a:t>
            </a:r>
          </a:p>
        </p:txBody>
      </p:sp>
      <p:sp>
        <p:nvSpPr>
          <p:cNvPr id="37" name="TextBox 36">
            <a:extLst>
              <a:ext uri="{FF2B5EF4-FFF2-40B4-BE49-F238E27FC236}">
                <a16:creationId xmlns:a16="http://schemas.microsoft.com/office/drawing/2014/main" id="{FE99FDA8-E1C8-402D-A252-991D43A67F00}"/>
              </a:ext>
            </a:extLst>
          </p:cNvPr>
          <p:cNvSpPr txBox="1"/>
          <p:nvPr/>
        </p:nvSpPr>
        <p:spPr>
          <a:xfrm>
            <a:off x="2915194" y="4780829"/>
            <a:ext cx="309294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Unified Speech service</a:t>
            </a:r>
          </a:p>
        </p:txBody>
      </p:sp>
      <p:sp>
        <p:nvSpPr>
          <p:cNvPr id="9" name="Rectangle 8">
            <a:extLst>
              <a:ext uri="{FF2B5EF4-FFF2-40B4-BE49-F238E27FC236}">
                <a16:creationId xmlns:a16="http://schemas.microsoft.com/office/drawing/2014/main" id="{B64A35B1-CD9C-403F-8E36-899495EB8546}"/>
              </a:ext>
            </a:extLst>
          </p:cNvPr>
          <p:cNvSpPr/>
          <p:nvPr/>
        </p:nvSpPr>
        <p:spPr>
          <a:xfrm>
            <a:off x="6482348" y="5232147"/>
            <a:ext cx="2493280" cy="738664"/>
          </a:xfrm>
          <a:prstGeom prst="rect">
            <a:avLst/>
          </a:prstGeom>
        </p:spPr>
        <p:txBody>
          <a:bodyPr wrap="square">
            <a:spAutoFit/>
          </a:bodyPr>
          <a:lstStyle/>
          <a:p>
            <a:pPr algn="ctr"/>
            <a:r>
              <a:rPr lang="en-US" sz="1400" dirty="0">
                <a:gradFill>
                  <a:gsLst>
                    <a:gs pos="6364">
                      <a:srgbClr val="353535"/>
                    </a:gs>
                    <a:gs pos="21818">
                      <a:srgbClr val="353535"/>
                    </a:gs>
                  </a:gsLst>
                  <a:lin ang="5400000" scaled="0"/>
                </a:gradFill>
              </a:rPr>
              <a:t>Convert speech to text and back again to understand user intent</a:t>
            </a:r>
          </a:p>
        </p:txBody>
      </p:sp>
      <p:sp>
        <p:nvSpPr>
          <p:cNvPr id="10" name="Rectangle 9">
            <a:extLst>
              <a:ext uri="{FF2B5EF4-FFF2-40B4-BE49-F238E27FC236}">
                <a16:creationId xmlns:a16="http://schemas.microsoft.com/office/drawing/2014/main" id="{9258BC75-1C3D-47D5-B33D-3EB33BE1D9D0}"/>
              </a:ext>
            </a:extLst>
          </p:cNvPr>
          <p:cNvSpPr/>
          <p:nvPr/>
        </p:nvSpPr>
        <p:spPr>
          <a:xfrm>
            <a:off x="8106700" y="2980738"/>
            <a:ext cx="2482299" cy="954107"/>
          </a:xfrm>
          <a:prstGeom prst="rect">
            <a:avLst/>
          </a:prstGeom>
        </p:spPr>
        <p:txBody>
          <a:bodyPr wrap="square">
            <a:spAutoFit/>
          </a:bodyPr>
          <a:lstStyle/>
          <a:p>
            <a:pPr algn="ctr"/>
            <a:r>
              <a:rPr lang="en-US" sz="1400" dirty="0">
                <a:gradFill>
                  <a:gsLst>
                    <a:gs pos="6364">
                      <a:srgbClr val="353535"/>
                    </a:gs>
                    <a:gs pos="21818">
                      <a:srgbClr val="353535"/>
                    </a:gs>
                  </a:gsLst>
                  <a:lin ang="5400000" scaled="0"/>
                </a:gradFill>
              </a:rPr>
              <a:t>Overcome speech recognition barriers like speaking style, background noise, and vocabulary</a:t>
            </a:r>
          </a:p>
        </p:txBody>
      </p:sp>
      <p:sp>
        <p:nvSpPr>
          <p:cNvPr id="11" name="Rectangle 10">
            <a:extLst>
              <a:ext uri="{FF2B5EF4-FFF2-40B4-BE49-F238E27FC236}">
                <a16:creationId xmlns:a16="http://schemas.microsoft.com/office/drawing/2014/main" id="{D2FA1BA2-3F30-4BB9-9DD9-47EA1AD9A4B3}"/>
              </a:ext>
            </a:extLst>
          </p:cNvPr>
          <p:cNvSpPr/>
          <p:nvPr/>
        </p:nvSpPr>
        <p:spPr>
          <a:xfrm>
            <a:off x="4869093" y="2980738"/>
            <a:ext cx="2486095" cy="738664"/>
          </a:xfrm>
          <a:prstGeom prst="rect">
            <a:avLst/>
          </a:prstGeom>
        </p:spPr>
        <p:txBody>
          <a:bodyPr wrap="square">
            <a:spAutoFit/>
          </a:bodyPr>
          <a:lstStyle/>
          <a:p>
            <a:pPr algn="ctr"/>
            <a:r>
              <a:rPr lang="en-US" sz="1400" dirty="0">
                <a:gradFill>
                  <a:gsLst>
                    <a:gs pos="6364">
                      <a:srgbClr val="353535"/>
                    </a:gs>
                    <a:gs pos="21818">
                      <a:srgbClr val="353535"/>
                    </a:gs>
                  </a:gsLst>
                  <a:lin ang="5400000" scaled="0"/>
                </a:gradFill>
              </a:rPr>
              <a:t>Easily conduct real-time speech translation with </a:t>
            </a:r>
            <a:br>
              <a:rPr lang="en-US" sz="1400" dirty="0">
                <a:gradFill>
                  <a:gsLst>
                    <a:gs pos="6364">
                      <a:srgbClr val="353535"/>
                    </a:gs>
                    <a:gs pos="21818">
                      <a:srgbClr val="353535"/>
                    </a:gs>
                  </a:gsLst>
                  <a:lin ang="5400000" scaled="0"/>
                </a:gradFill>
              </a:rPr>
            </a:br>
            <a:r>
              <a:rPr lang="en-US" sz="1400" dirty="0">
                <a:gradFill>
                  <a:gsLst>
                    <a:gs pos="6364">
                      <a:srgbClr val="353535"/>
                    </a:gs>
                    <a:gs pos="21818">
                      <a:srgbClr val="353535"/>
                    </a:gs>
                  </a:gsLst>
                  <a:lin ang="5400000" scaled="0"/>
                </a:gradFill>
              </a:rPr>
              <a:t>a simple REST API call</a:t>
            </a:r>
          </a:p>
        </p:txBody>
      </p:sp>
      <p:sp>
        <p:nvSpPr>
          <p:cNvPr id="12" name="Rectangle 11">
            <a:extLst>
              <a:ext uri="{FF2B5EF4-FFF2-40B4-BE49-F238E27FC236}">
                <a16:creationId xmlns:a16="http://schemas.microsoft.com/office/drawing/2014/main" id="{84740C1E-A398-45A5-B798-2D9854EADEF9}"/>
              </a:ext>
            </a:extLst>
          </p:cNvPr>
          <p:cNvSpPr/>
          <p:nvPr/>
        </p:nvSpPr>
        <p:spPr>
          <a:xfrm>
            <a:off x="2608259" y="5232147"/>
            <a:ext cx="3706816" cy="1169551"/>
          </a:xfrm>
          <a:prstGeom prst="rect">
            <a:avLst/>
          </a:prstGeom>
        </p:spPr>
        <p:txBody>
          <a:bodyPr wrap="square">
            <a:spAutoFit/>
          </a:bodyPr>
          <a:lstStyle/>
          <a:p>
            <a:pPr algn="ctr"/>
            <a:r>
              <a:rPr lang="en-US" sz="1400" dirty="0">
                <a:gradFill>
                  <a:gsLst>
                    <a:gs pos="6364">
                      <a:srgbClr val="353535"/>
                    </a:gs>
                    <a:gs pos="21818">
                      <a:srgbClr val="353535"/>
                    </a:gs>
                  </a:gsLst>
                  <a:lin ang="5400000" scaled="0"/>
                </a:gradFill>
              </a:rPr>
              <a:t>Unified speech service for </a:t>
            </a:r>
            <a:r>
              <a:rPr lang="en-US" sz="1400" b="1" dirty="0">
                <a:gradFill>
                  <a:gsLst>
                    <a:gs pos="6364">
                      <a:srgbClr val="353535"/>
                    </a:gs>
                    <a:gs pos="21818">
                      <a:srgbClr val="353535"/>
                    </a:gs>
                  </a:gsLst>
                  <a:lin ang="5400000" scaled="0"/>
                </a:gradFill>
              </a:rPr>
              <a:t>speech-to-text </a:t>
            </a:r>
            <a:r>
              <a:rPr lang="en-US" sz="1400" dirty="0">
                <a:gradFill>
                  <a:gsLst>
                    <a:gs pos="6364">
                      <a:srgbClr val="353535"/>
                    </a:gs>
                    <a:gs pos="21818">
                      <a:srgbClr val="353535"/>
                    </a:gs>
                  </a:gsLst>
                  <a:lin ang="5400000" scaled="0"/>
                </a:gradFill>
              </a:rPr>
              <a:t>(general and custom speech models), </a:t>
            </a:r>
            <a:br>
              <a:rPr lang="en-US" sz="1400" dirty="0">
                <a:gradFill>
                  <a:gsLst>
                    <a:gs pos="6364">
                      <a:srgbClr val="353535"/>
                    </a:gs>
                    <a:gs pos="21818">
                      <a:srgbClr val="353535"/>
                    </a:gs>
                  </a:gsLst>
                  <a:lin ang="5400000" scaled="0"/>
                </a:gradFill>
              </a:rPr>
            </a:br>
            <a:r>
              <a:rPr lang="en-US" sz="1400" b="1" dirty="0">
                <a:gradFill>
                  <a:gsLst>
                    <a:gs pos="6364">
                      <a:srgbClr val="353535"/>
                    </a:gs>
                    <a:gs pos="21818">
                      <a:srgbClr val="353535"/>
                    </a:gs>
                  </a:gsLst>
                  <a:lin ang="5400000" scaled="0"/>
                </a:gradFill>
              </a:rPr>
              <a:t>text-to-speech </a:t>
            </a:r>
            <a:r>
              <a:rPr lang="en-US" sz="1400" dirty="0">
                <a:gradFill>
                  <a:gsLst>
                    <a:gs pos="6364">
                      <a:srgbClr val="353535"/>
                    </a:gs>
                    <a:gs pos="21818">
                      <a:srgbClr val="353535"/>
                    </a:gs>
                  </a:gsLst>
                  <a:lin ang="5400000" scaled="0"/>
                </a:gradFill>
              </a:rPr>
              <a:t>(general and custom </a:t>
            </a:r>
            <a:br>
              <a:rPr lang="en-US" sz="1400" dirty="0">
                <a:gradFill>
                  <a:gsLst>
                    <a:gs pos="6364">
                      <a:srgbClr val="353535"/>
                    </a:gs>
                    <a:gs pos="21818">
                      <a:srgbClr val="353535"/>
                    </a:gs>
                  </a:gsLst>
                  <a:lin ang="5400000" scaled="0"/>
                </a:gradFill>
              </a:rPr>
            </a:br>
            <a:r>
              <a:rPr lang="en-US" sz="1400" dirty="0">
                <a:gradFill>
                  <a:gsLst>
                    <a:gs pos="6364">
                      <a:srgbClr val="353535"/>
                    </a:gs>
                    <a:gs pos="21818">
                      <a:srgbClr val="353535"/>
                    </a:gs>
                  </a:gsLst>
                  <a:lin ang="5400000" scaled="0"/>
                </a:gradFill>
              </a:rPr>
              <a:t>voice models) and </a:t>
            </a:r>
            <a:r>
              <a:rPr lang="en-US" sz="1400" b="1" dirty="0">
                <a:gradFill>
                  <a:gsLst>
                    <a:gs pos="6364">
                      <a:srgbClr val="353535"/>
                    </a:gs>
                    <a:gs pos="21818">
                      <a:srgbClr val="353535"/>
                    </a:gs>
                  </a:gsLst>
                  <a:lin ang="5400000" scaled="0"/>
                </a:gradFill>
              </a:rPr>
              <a:t>speech translation </a:t>
            </a:r>
            <a:br>
              <a:rPr lang="en-US" sz="1400" b="1" dirty="0">
                <a:gradFill>
                  <a:gsLst>
                    <a:gs pos="6364">
                      <a:srgbClr val="353535"/>
                    </a:gs>
                    <a:gs pos="21818">
                      <a:srgbClr val="353535"/>
                    </a:gs>
                  </a:gsLst>
                  <a:lin ang="5400000" scaled="0"/>
                </a:gradFill>
              </a:rPr>
            </a:br>
            <a:r>
              <a:rPr lang="en-US" sz="1400" dirty="0">
                <a:gradFill>
                  <a:gsLst>
                    <a:gs pos="6364">
                      <a:srgbClr val="353535"/>
                    </a:gs>
                    <a:gs pos="21818">
                      <a:srgbClr val="353535"/>
                    </a:gs>
                  </a:gsLst>
                  <a:lin ang="5400000" scaled="0"/>
                </a:gradFill>
              </a:rPr>
              <a:t>(general and custom translator)</a:t>
            </a:r>
          </a:p>
        </p:txBody>
      </p:sp>
      <p:grpSp>
        <p:nvGrpSpPr>
          <p:cNvPr id="38" name="Group 37">
            <a:extLst>
              <a:ext uri="{FF2B5EF4-FFF2-40B4-BE49-F238E27FC236}">
                <a16:creationId xmlns:a16="http://schemas.microsoft.com/office/drawing/2014/main" id="{739B90FC-FA38-4E37-BE03-4F0526F7E4D3}"/>
              </a:ext>
            </a:extLst>
          </p:cNvPr>
          <p:cNvGrpSpPr>
            <a:grpSpLocks noChangeAspect="1"/>
          </p:cNvGrpSpPr>
          <p:nvPr/>
        </p:nvGrpSpPr>
        <p:grpSpPr bwMode="auto">
          <a:xfrm>
            <a:off x="4127239" y="4095053"/>
            <a:ext cx="668857" cy="572385"/>
            <a:chOff x="1" y="3"/>
            <a:chExt cx="2697" cy="2308"/>
          </a:xfrm>
          <a:solidFill>
            <a:srgbClr val="047CDA"/>
          </a:solidFill>
        </p:grpSpPr>
        <p:sp>
          <p:nvSpPr>
            <p:cNvPr id="39" name="Freeform 5">
              <a:extLst>
                <a:ext uri="{FF2B5EF4-FFF2-40B4-BE49-F238E27FC236}">
                  <a16:creationId xmlns:a16="http://schemas.microsoft.com/office/drawing/2014/main" id="{393783A0-AEBE-43E6-A9E3-37F2BEFFFD45}"/>
                </a:ext>
              </a:extLst>
            </p:cNvPr>
            <p:cNvSpPr>
              <a:spLocks noEditPoints="1"/>
            </p:cNvSpPr>
            <p:nvPr/>
          </p:nvSpPr>
          <p:spPr bwMode="auto">
            <a:xfrm>
              <a:off x="617" y="808"/>
              <a:ext cx="1466" cy="333"/>
            </a:xfrm>
            <a:custGeom>
              <a:avLst/>
              <a:gdLst>
                <a:gd name="T0" fmla="*/ 80 w 705"/>
                <a:gd name="T1" fmla="*/ 0 h 160"/>
                <a:gd name="T2" fmla="*/ 137 w 705"/>
                <a:gd name="T3" fmla="*/ 23 h 160"/>
                <a:gd name="T4" fmla="*/ 159 w 705"/>
                <a:gd name="T5" fmla="*/ 80 h 160"/>
                <a:gd name="T6" fmla="*/ 137 w 705"/>
                <a:gd name="T7" fmla="*/ 137 h 160"/>
                <a:gd name="T8" fmla="*/ 80 w 705"/>
                <a:gd name="T9" fmla="*/ 160 h 160"/>
                <a:gd name="T10" fmla="*/ 22 w 705"/>
                <a:gd name="T11" fmla="*/ 136 h 160"/>
                <a:gd name="T12" fmla="*/ 0 w 705"/>
                <a:gd name="T13" fmla="*/ 80 h 160"/>
                <a:gd name="T14" fmla="*/ 23 w 705"/>
                <a:gd name="T15" fmla="*/ 23 h 160"/>
                <a:gd name="T16" fmla="*/ 80 w 705"/>
                <a:gd name="T17" fmla="*/ 0 h 160"/>
                <a:gd name="T18" fmla="*/ 353 w 705"/>
                <a:gd name="T19" fmla="*/ 0 h 160"/>
                <a:gd name="T20" fmla="*/ 410 w 705"/>
                <a:gd name="T21" fmla="*/ 23 h 160"/>
                <a:gd name="T22" fmla="*/ 432 w 705"/>
                <a:gd name="T23" fmla="*/ 80 h 160"/>
                <a:gd name="T24" fmla="*/ 410 w 705"/>
                <a:gd name="T25" fmla="*/ 137 h 160"/>
                <a:gd name="T26" fmla="*/ 353 w 705"/>
                <a:gd name="T27" fmla="*/ 160 h 160"/>
                <a:gd name="T28" fmla="*/ 295 w 705"/>
                <a:gd name="T29" fmla="*/ 136 h 160"/>
                <a:gd name="T30" fmla="*/ 273 w 705"/>
                <a:gd name="T31" fmla="*/ 80 h 160"/>
                <a:gd name="T32" fmla="*/ 296 w 705"/>
                <a:gd name="T33" fmla="*/ 23 h 160"/>
                <a:gd name="T34" fmla="*/ 353 w 705"/>
                <a:gd name="T35" fmla="*/ 0 h 160"/>
                <a:gd name="T36" fmla="*/ 626 w 705"/>
                <a:gd name="T37" fmla="*/ 0 h 160"/>
                <a:gd name="T38" fmla="*/ 683 w 705"/>
                <a:gd name="T39" fmla="*/ 23 h 160"/>
                <a:gd name="T40" fmla="*/ 705 w 705"/>
                <a:gd name="T41" fmla="*/ 80 h 160"/>
                <a:gd name="T42" fmla="*/ 683 w 705"/>
                <a:gd name="T43" fmla="*/ 137 h 160"/>
                <a:gd name="T44" fmla="*/ 626 w 705"/>
                <a:gd name="T45" fmla="*/ 160 h 160"/>
                <a:gd name="T46" fmla="*/ 568 w 705"/>
                <a:gd name="T47" fmla="*/ 136 h 160"/>
                <a:gd name="T48" fmla="*/ 546 w 705"/>
                <a:gd name="T49" fmla="*/ 80 h 160"/>
                <a:gd name="T50" fmla="*/ 569 w 705"/>
                <a:gd name="T51" fmla="*/ 23 h 160"/>
                <a:gd name="T52" fmla="*/ 626 w 705"/>
                <a:gd name="T5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5" h="160">
                  <a:moveTo>
                    <a:pt x="80" y="0"/>
                  </a:moveTo>
                  <a:cubicBezTo>
                    <a:pt x="103" y="0"/>
                    <a:pt x="122" y="8"/>
                    <a:pt x="137" y="23"/>
                  </a:cubicBezTo>
                  <a:cubicBezTo>
                    <a:pt x="152" y="38"/>
                    <a:pt x="159" y="57"/>
                    <a:pt x="159" y="80"/>
                  </a:cubicBezTo>
                  <a:cubicBezTo>
                    <a:pt x="159" y="103"/>
                    <a:pt x="152" y="122"/>
                    <a:pt x="137" y="137"/>
                  </a:cubicBezTo>
                  <a:cubicBezTo>
                    <a:pt x="122" y="152"/>
                    <a:pt x="103" y="160"/>
                    <a:pt x="80" y="160"/>
                  </a:cubicBezTo>
                  <a:cubicBezTo>
                    <a:pt x="57" y="160"/>
                    <a:pt x="37" y="152"/>
                    <a:pt x="22" y="136"/>
                  </a:cubicBezTo>
                  <a:cubicBezTo>
                    <a:pt x="7" y="121"/>
                    <a:pt x="0" y="102"/>
                    <a:pt x="0" y="80"/>
                  </a:cubicBezTo>
                  <a:cubicBezTo>
                    <a:pt x="0" y="56"/>
                    <a:pt x="7" y="37"/>
                    <a:pt x="23" y="23"/>
                  </a:cubicBezTo>
                  <a:cubicBezTo>
                    <a:pt x="38" y="8"/>
                    <a:pt x="57" y="0"/>
                    <a:pt x="80" y="0"/>
                  </a:cubicBezTo>
                  <a:close/>
                  <a:moveTo>
                    <a:pt x="353" y="0"/>
                  </a:moveTo>
                  <a:cubicBezTo>
                    <a:pt x="376" y="0"/>
                    <a:pt x="395" y="8"/>
                    <a:pt x="410" y="23"/>
                  </a:cubicBezTo>
                  <a:cubicBezTo>
                    <a:pt x="425" y="38"/>
                    <a:pt x="432" y="57"/>
                    <a:pt x="432" y="80"/>
                  </a:cubicBezTo>
                  <a:cubicBezTo>
                    <a:pt x="432" y="103"/>
                    <a:pt x="425" y="122"/>
                    <a:pt x="410" y="137"/>
                  </a:cubicBezTo>
                  <a:cubicBezTo>
                    <a:pt x="395" y="152"/>
                    <a:pt x="376" y="160"/>
                    <a:pt x="353" y="160"/>
                  </a:cubicBezTo>
                  <a:cubicBezTo>
                    <a:pt x="330" y="160"/>
                    <a:pt x="310" y="152"/>
                    <a:pt x="295" y="136"/>
                  </a:cubicBezTo>
                  <a:cubicBezTo>
                    <a:pt x="280" y="121"/>
                    <a:pt x="273" y="102"/>
                    <a:pt x="273" y="80"/>
                  </a:cubicBezTo>
                  <a:cubicBezTo>
                    <a:pt x="273" y="56"/>
                    <a:pt x="280" y="37"/>
                    <a:pt x="296" y="23"/>
                  </a:cubicBezTo>
                  <a:cubicBezTo>
                    <a:pt x="311" y="8"/>
                    <a:pt x="330" y="0"/>
                    <a:pt x="353" y="0"/>
                  </a:cubicBezTo>
                  <a:close/>
                  <a:moveTo>
                    <a:pt x="626" y="0"/>
                  </a:moveTo>
                  <a:cubicBezTo>
                    <a:pt x="649" y="0"/>
                    <a:pt x="668" y="8"/>
                    <a:pt x="683" y="23"/>
                  </a:cubicBezTo>
                  <a:cubicBezTo>
                    <a:pt x="698" y="38"/>
                    <a:pt x="705" y="57"/>
                    <a:pt x="705" y="80"/>
                  </a:cubicBezTo>
                  <a:cubicBezTo>
                    <a:pt x="705" y="103"/>
                    <a:pt x="698" y="122"/>
                    <a:pt x="683" y="137"/>
                  </a:cubicBezTo>
                  <a:cubicBezTo>
                    <a:pt x="668" y="152"/>
                    <a:pt x="649" y="160"/>
                    <a:pt x="626" y="160"/>
                  </a:cubicBezTo>
                  <a:cubicBezTo>
                    <a:pt x="603" y="160"/>
                    <a:pt x="584" y="152"/>
                    <a:pt x="568" y="136"/>
                  </a:cubicBezTo>
                  <a:cubicBezTo>
                    <a:pt x="553" y="121"/>
                    <a:pt x="546" y="102"/>
                    <a:pt x="546" y="80"/>
                  </a:cubicBezTo>
                  <a:cubicBezTo>
                    <a:pt x="546" y="56"/>
                    <a:pt x="553" y="37"/>
                    <a:pt x="569" y="23"/>
                  </a:cubicBezTo>
                  <a:cubicBezTo>
                    <a:pt x="584" y="8"/>
                    <a:pt x="603" y="0"/>
                    <a:pt x="6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98357F8F-1B20-4FD2-80A8-53375BE3D67A}"/>
                </a:ext>
              </a:extLst>
            </p:cNvPr>
            <p:cNvSpPr>
              <a:spLocks noEditPoints="1"/>
            </p:cNvSpPr>
            <p:nvPr/>
          </p:nvSpPr>
          <p:spPr bwMode="auto">
            <a:xfrm>
              <a:off x="1" y="3"/>
              <a:ext cx="2697" cy="2308"/>
            </a:xfrm>
            <a:custGeom>
              <a:avLst/>
              <a:gdLst>
                <a:gd name="T0" fmla="*/ 1206 w 1297"/>
                <a:gd name="T1" fmla="*/ 479 h 1107"/>
                <a:gd name="T2" fmla="*/ 854 w 1297"/>
                <a:gd name="T3" fmla="*/ 839 h 1107"/>
                <a:gd name="T4" fmla="*/ 443 w 1297"/>
                <a:gd name="T5" fmla="*/ 839 h 1107"/>
                <a:gd name="T6" fmla="*/ 418 w 1297"/>
                <a:gd name="T7" fmla="*/ 839 h 1107"/>
                <a:gd name="T8" fmla="*/ 189 w 1297"/>
                <a:gd name="T9" fmla="*/ 937 h 1107"/>
                <a:gd name="T10" fmla="*/ 251 w 1297"/>
                <a:gd name="T11" fmla="*/ 781 h 1107"/>
                <a:gd name="T12" fmla="*/ 91 w 1297"/>
                <a:gd name="T13" fmla="*/ 479 h 1107"/>
                <a:gd name="T14" fmla="*/ 91 w 1297"/>
                <a:gd name="T15" fmla="*/ 450 h 1107"/>
                <a:gd name="T16" fmla="*/ 443 w 1297"/>
                <a:gd name="T17" fmla="*/ 90 h 1107"/>
                <a:gd name="T18" fmla="*/ 854 w 1297"/>
                <a:gd name="T19" fmla="*/ 90 h 1107"/>
                <a:gd name="T20" fmla="*/ 1206 w 1297"/>
                <a:gd name="T21" fmla="*/ 450 h 1107"/>
                <a:gd name="T22" fmla="*/ 1206 w 1297"/>
                <a:gd name="T23" fmla="*/ 479 h 1107"/>
                <a:gd name="T24" fmla="*/ 854 w 1297"/>
                <a:gd name="T25" fmla="*/ 0 h 1107"/>
                <a:gd name="T26" fmla="*/ 443 w 1297"/>
                <a:gd name="T27" fmla="*/ 0 h 1107"/>
                <a:gd name="T28" fmla="*/ 0 w 1297"/>
                <a:gd name="T29" fmla="*/ 450 h 1107"/>
                <a:gd name="T30" fmla="*/ 0 w 1297"/>
                <a:gd name="T31" fmla="*/ 479 h 1107"/>
                <a:gd name="T32" fmla="*/ 142 w 1297"/>
                <a:gd name="T33" fmla="*/ 810 h 1107"/>
                <a:gd name="T34" fmla="*/ 23 w 1297"/>
                <a:gd name="T35" fmla="*/ 1107 h 1107"/>
                <a:gd name="T36" fmla="*/ 435 w 1297"/>
                <a:gd name="T37" fmla="*/ 930 h 1107"/>
                <a:gd name="T38" fmla="*/ 443 w 1297"/>
                <a:gd name="T39" fmla="*/ 930 h 1107"/>
                <a:gd name="T40" fmla="*/ 854 w 1297"/>
                <a:gd name="T41" fmla="*/ 930 h 1107"/>
                <a:gd name="T42" fmla="*/ 1297 w 1297"/>
                <a:gd name="T43" fmla="*/ 479 h 1107"/>
                <a:gd name="T44" fmla="*/ 1297 w 1297"/>
                <a:gd name="T45" fmla="*/ 450 h 1107"/>
                <a:gd name="T46" fmla="*/ 854 w 1297"/>
                <a:gd name="T47"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7" h="1107">
                  <a:moveTo>
                    <a:pt x="1206" y="479"/>
                  </a:moveTo>
                  <a:cubicBezTo>
                    <a:pt x="1206" y="677"/>
                    <a:pt x="1048" y="839"/>
                    <a:pt x="854" y="839"/>
                  </a:cubicBezTo>
                  <a:cubicBezTo>
                    <a:pt x="443" y="839"/>
                    <a:pt x="443" y="839"/>
                    <a:pt x="443" y="839"/>
                  </a:cubicBezTo>
                  <a:cubicBezTo>
                    <a:pt x="435" y="839"/>
                    <a:pt x="427" y="839"/>
                    <a:pt x="418" y="839"/>
                  </a:cubicBezTo>
                  <a:cubicBezTo>
                    <a:pt x="189" y="937"/>
                    <a:pt x="189" y="937"/>
                    <a:pt x="189" y="937"/>
                  </a:cubicBezTo>
                  <a:cubicBezTo>
                    <a:pt x="251" y="781"/>
                    <a:pt x="251" y="781"/>
                    <a:pt x="251" y="781"/>
                  </a:cubicBezTo>
                  <a:cubicBezTo>
                    <a:pt x="155" y="716"/>
                    <a:pt x="91" y="605"/>
                    <a:pt x="91" y="479"/>
                  </a:cubicBezTo>
                  <a:cubicBezTo>
                    <a:pt x="91" y="450"/>
                    <a:pt x="91" y="450"/>
                    <a:pt x="91" y="450"/>
                  </a:cubicBezTo>
                  <a:cubicBezTo>
                    <a:pt x="91" y="252"/>
                    <a:pt x="249" y="90"/>
                    <a:pt x="443" y="90"/>
                  </a:cubicBezTo>
                  <a:cubicBezTo>
                    <a:pt x="854" y="90"/>
                    <a:pt x="854" y="90"/>
                    <a:pt x="854" y="90"/>
                  </a:cubicBezTo>
                  <a:cubicBezTo>
                    <a:pt x="1047" y="90"/>
                    <a:pt x="1206" y="252"/>
                    <a:pt x="1206" y="450"/>
                  </a:cubicBezTo>
                  <a:lnTo>
                    <a:pt x="1206" y="479"/>
                  </a:lnTo>
                  <a:close/>
                  <a:moveTo>
                    <a:pt x="854" y="0"/>
                  </a:moveTo>
                  <a:cubicBezTo>
                    <a:pt x="443" y="0"/>
                    <a:pt x="443" y="0"/>
                    <a:pt x="443" y="0"/>
                  </a:cubicBezTo>
                  <a:cubicBezTo>
                    <a:pt x="199" y="0"/>
                    <a:pt x="0" y="203"/>
                    <a:pt x="0" y="450"/>
                  </a:cubicBezTo>
                  <a:cubicBezTo>
                    <a:pt x="0" y="479"/>
                    <a:pt x="0" y="479"/>
                    <a:pt x="0" y="479"/>
                  </a:cubicBezTo>
                  <a:cubicBezTo>
                    <a:pt x="0" y="607"/>
                    <a:pt x="53" y="725"/>
                    <a:pt x="142" y="810"/>
                  </a:cubicBezTo>
                  <a:cubicBezTo>
                    <a:pt x="23" y="1107"/>
                    <a:pt x="23" y="1107"/>
                    <a:pt x="23" y="1107"/>
                  </a:cubicBezTo>
                  <a:cubicBezTo>
                    <a:pt x="435" y="930"/>
                    <a:pt x="435" y="930"/>
                    <a:pt x="435" y="930"/>
                  </a:cubicBezTo>
                  <a:cubicBezTo>
                    <a:pt x="438" y="930"/>
                    <a:pt x="440" y="930"/>
                    <a:pt x="443" y="930"/>
                  </a:cubicBezTo>
                  <a:cubicBezTo>
                    <a:pt x="854" y="930"/>
                    <a:pt x="854" y="930"/>
                    <a:pt x="854" y="930"/>
                  </a:cubicBezTo>
                  <a:cubicBezTo>
                    <a:pt x="1098" y="930"/>
                    <a:pt x="1297" y="727"/>
                    <a:pt x="1297" y="479"/>
                  </a:cubicBezTo>
                  <a:cubicBezTo>
                    <a:pt x="1297" y="450"/>
                    <a:pt x="1297" y="450"/>
                    <a:pt x="1297" y="450"/>
                  </a:cubicBezTo>
                  <a:cubicBezTo>
                    <a:pt x="1297" y="203"/>
                    <a:pt x="1098" y="0"/>
                    <a:pt x="85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960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3" presetClass="path" presetSubtype="0" decel="100000" fill="hold" nodeType="withEffect">
                                  <p:stCondLst>
                                    <p:cond delay="0"/>
                                  </p:stCondLst>
                                  <p:childTnLst>
                                    <p:animMotion origin="layout" path="M -0.02617 0 L -4.79167E-6 0 " pathEditMode="relative" rAng="0" ptsTypes="AA">
                                      <p:cBhvr>
                                        <p:cTn id="9" dur="500" fill="hold"/>
                                        <p:tgtEl>
                                          <p:spTgt spid="20"/>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63" presetClass="path" presetSubtype="0" decel="100000" fill="hold" grpId="1" nodeType="withEffect">
                                  <p:stCondLst>
                                    <p:cond delay="0"/>
                                  </p:stCondLst>
                                  <p:childTnLst>
                                    <p:animMotion origin="layout" path="M -0.02617 0 L -4.79167E-6 0 " pathEditMode="relative" rAng="0" ptsTypes="AA">
                                      <p:cBhvr>
                                        <p:cTn id="14" dur="500" fill="hold"/>
                                        <p:tgtEl>
                                          <p:spTgt spid="26"/>
                                        </p:tgtEl>
                                        <p:attrNameLst>
                                          <p:attrName>ppt_x</p:attrName>
                                          <p:attrName>ppt_y</p:attrName>
                                        </p:attrNameLst>
                                      </p:cBhvr>
                                      <p:rCtr x="1302" y="0"/>
                                    </p:animMotion>
                                  </p:childTnLst>
                                </p:cTn>
                              </p:par>
                              <p:par>
                                <p:cTn id="15" presetID="53" presetClass="entr" presetSubtype="16"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53" presetClass="entr" presetSubtype="16"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par>
                                <p:cTn id="35" presetID="53" presetClass="entr" presetSubtype="16"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p:bldP spid="35" grpId="0" animBg="1"/>
      <p:bldP spid="36" grpId="0" animBg="1"/>
      <p:bldP spid="4" grpId="0"/>
      <p:bldP spid="25" grpId="0"/>
      <p:bldP spid="28" grpId="0"/>
      <p:bldP spid="31" grpId="0"/>
      <p:bldP spid="37"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Language</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Rectangle 1">
            <a:extLst>
              <a:ext uri="{FF2B5EF4-FFF2-40B4-BE49-F238E27FC236}">
                <a16:creationId xmlns:a16="http://schemas.microsoft.com/office/drawing/2014/main" id="{FA1BFC4D-DF6B-4E78-9D71-256319086F01}"/>
              </a:ext>
            </a:extLst>
          </p:cNvPr>
          <p:cNvSpPr/>
          <p:nvPr/>
        </p:nvSpPr>
        <p:spPr>
          <a:xfrm>
            <a:off x="434975" y="2291097"/>
            <a:ext cx="4690644" cy="3046988"/>
          </a:xfrm>
          <a:prstGeom prst="rect">
            <a:avLst/>
          </a:prstGeom>
        </p:spPr>
        <p:txBody>
          <a:bodyPr wrap="square">
            <a:spAutoFit/>
          </a:bodyPr>
          <a:lstStyle/>
          <a:p>
            <a:r>
              <a:rPr lang="en-US" sz="3200" dirty="0">
                <a:gradFill>
                  <a:gsLst>
                    <a:gs pos="2326">
                      <a:schemeClr val="tx1"/>
                    </a:gs>
                    <a:gs pos="30000">
                      <a:schemeClr val="tx1"/>
                    </a:gs>
                  </a:gsLst>
                  <a:lin ang="5400000" scaled="1"/>
                </a:gradFill>
                <a:latin typeface="+mj-lt"/>
              </a:rPr>
              <a:t>Allow your apps to process natural language with pre-built scripts, evaluate sentiment and learn how to recognize what users want</a:t>
            </a:r>
          </a:p>
        </p:txBody>
      </p:sp>
      <p:pic>
        <p:nvPicPr>
          <p:cNvPr id="4" name="Picture 3">
            <a:extLst>
              <a:ext uri="{FF2B5EF4-FFF2-40B4-BE49-F238E27FC236}">
                <a16:creationId xmlns:a16="http://schemas.microsoft.com/office/drawing/2014/main" id="{5D1E8797-FDFC-4A4A-AB2C-CC1CA6D7B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588" y="2379407"/>
            <a:ext cx="7105175" cy="2644878"/>
          </a:xfrm>
          <a:prstGeom prst="rect">
            <a:avLst/>
          </a:prstGeom>
        </p:spPr>
      </p:pic>
    </p:spTree>
    <p:extLst>
      <p:ext uri="{BB962C8B-B14F-4D97-AF65-F5344CB8AC3E}">
        <p14:creationId xmlns:p14="http://schemas.microsoft.com/office/powerpoint/2010/main" val="75375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decel="100000" fill="hold" nodeType="withEffect">
                                  <p:stCondLst>
                                    <p:cond delay="0"/>
                                  </p:stCondLst>
                                  <p:childTnLst>
                                    <p:animMotion origin="layout" path="M -0.02617 0 L -4.79167E-6 0 " pathEditMode="relative" rAng="0" ptsTypes="AA">
                                      <p:cBhvr>
                                        <p:cTn id="9" dur="500" fill="hold"/>
                                        <p:tgtEl>
                                          <p:spTgt spid="49"/>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decel="100000" fill="hold" grpId="1" nodeType="withEffect">
                                  <p:stCondLst>
                                    <p:cond delay="0"/>
                                  </p:stCondLst>
                                  <p:childTnLst>
                                    <p:animMotion origin="layout" path="M -0.02617 0 L -4.79167E-6 0 " pathEditMode="relative" rAng="0" ptsTypes="AA">
                                      <p:cBhvr>
                                        <p:cTn id="14" dur="500" fill="hold"/>
                                        <p:tgtEl>
                                          <p:spTgt spid="44"/>
                                        </p:tgtEl>
                                        <p:attrNameLst>
                                          <p:attrName>ppt_x</p:attrName>
                                          <p:attrName>ppt_y</p:attrName>
                                        </p:attrNameLst>
                                      </p:cBhvr>
                                      <p:rCtr x="1302"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grpId="1" nodeType="withEffect">
                                  <p:stCondLst>
                                    <p:cond delay="0"/>
                                  </p:stCondLst>
                                  <p:childTnLst>
                                    <p:animMotion origin="layout" path="M -0.02617 0 L -4.79167E-6 0 " pathEditMode="relative" rAng="0" ptsTypes="AA">
                                      <p:cBhvr>
                                        <p:cTn id="19" dur="500" fill="hold"/>
                                        <p:tgtEl>
                                          <p:spTgt spid="2"/>
                                        </p:tgtEl>
                                        <p:attrNameLst>
                                          <p:attrName>ppt_x</p:attrName>
                                          <p:attrName>ppt_y</p:attrName>
                                        </p:attrNameLst>
                                      </p:cBhvr>
                                      <p:rCtr x="1302" y="0"/>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Box 151">
            <a:extLst>
              <a:ext uri="{FF2B5EF4-FFF2-40B4-BE49-F238E27FC236}">
                <a16:creationId xmlns:a16="http://schemas.microsoft.com/office/drawing/2014/main" id="{E8D6C3B4-64CC-4E7F-B45E-2EE2B4D328A0}"/>
              </a:ext>
            </a:extLst>
          </p:cNvPr>
          <p:cNvSpPr txBox="1"/>
          <p:nvPr/>
        </p:nvSpPr>
        <p:spPr>
          <a:xfrm>
            <a:off x="7591162" y="4827692"/>
            <a:ext cx="2804380" cy="498598"/>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 Understanding </a:t>
            </a:r>
            <a:endPar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153" name="Rectangle 152">
            <a:extLst>
              <a:ext uri="{FF2B5EF4-FFF2-40B4-BE49-F238E27FC236}">
                <a16:creationId xmlns:a16="http://schemas.microsoft.com/office/drawing/2014/main" id="{F4AB2BA7-6DEE-4CE2-B722-7FC095B8A4BB}"/>
              </a:ext>
            </a:extLst>
          </p:cNvPr>
          <p:cNvSpPr/>
          <p:nvPr/>
        </p:nvSpPr>
        <p:spPr>
          <a:xfrm>
            <a:off x="7648906" y="5289084"/>
            <a:ext cx="2688892" cy="479807"/>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Teach your apps to understand commands from your users</a:t>
            </a:r>
          </a:p>
        </p:txBody>
      </p:sp>
      <p:sp>
        <p:nvSpPr>
          <p:cNvPr id="72" name="Freeform 16">
            <a:extLst>
              <a:ext uri="{FF2B5EF4-FFF2-40B4-BE49-F238E27FC236}">
                <a16:creationId xmlns:a16="http://schemas.microsoft.com/office/drawing/2014/main" id="{002539C8-6F23-42DA-9947-06EA6D7D0C21}"/>
              </a:ext>
            </a:extLst>
          </p:cNvPr>
          <p:cNvSpPr>
            <a:spLocks noEditPoints="1"/>
          </p:cNvSpPr>
          <p:nvPr/>
        </p:nvSpPr>
        <p:spPr bwMode="auto">
          <a:xfrm>
            <a:off x="8685102" y="4077968"/>
            <a:ext cx="616500" cy="539819"/>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Title 2">
            <a:extLst>
              <a:ext uri="{FF2B5EF4-FFF2-40B4-BE49-F238E27FC236}">
                <a16:creationId xmlns:a16="http://schemas.microsoft.com/office/drawing/2014/main" id="{A5529E76-B09F-4CA7-903C-630FEFBC1FD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Language</a:t>
            </a:r>
          </a:p>
        </p:txBody>
      </p:sp>
      <p:sp>
        <p:nvSpPr>
          <p:cNvPr id="102" name="TextBox 101">
            <a:hlinkClick r:id="" action="ppaction://noaction"/>
            <a:extLst>
              <a:ext uri="{FF2B5EF4-FFF2-40B4-BE49-F238E27FC236}">
                <a16:creationId xmlns:a16="http://schemas.microsoft.com/office/drawing/2014/main" id="{845C3895-9F7E-42CF-964F-0F9589A45751}"/>
              </a:ext>
            </a:extLst>
          </p:cNvPr>
          <p:cNvSpPr txBox="1"/>
          <p:nvPr/>
        </p:nvSpPr>
        <p:spPr>
          <a:xfrm>
            <a:off x="1487034" y="2669004"/>
            <a:ext cx="2687721"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Text Analytics</a:t>
            </a:r>
            <a:endPar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354E4348-829F-46AC-ABAF-C6AC7244446C}"/>
              </a:ext>
            </a:extLst>
          </p:cNvPr>
          <p:cNvSpPr/>
          <p:nvPr/>
        </p:nvSpPr>
        <p:spPr>
          <a:xfrm>
            <a:off x="1486448" y="3130392"/>
            <a:ext cx="2688892" cy="673551"/>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sentiment, key </a:t>
            </a:r>
            <a:b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phrases, language, and extract top entities from your text</a:t>
            </a:r>
          </a:p>
        </p:txBody>
      </p:sp>
      <p:sp>
        <p:nvSpPr>
          <p:cNvPr id="119" name="TextBox 118">
            <a:extLst>
              <a:ext uri="{FF2B5EF4-FFF2-40B4-BE49-F238E27FC236}">
                <a16:creationId xmlns:a16="http://schemas.microsoft.com/office/drawing/2014/main" id="{F2A87705-13DD-42EC-9E8F-7CB9EB9832C8}"/>
              </a:ext>
            </a:extLst>
          </p:cNvPr>
          <p:cNvSpPr txBox="1"/>
          <p:nvPr/>
        </p:nvSpPr>
        <p:spPr>
          <a:xfrm>
            <a:off x="5683414" y="2671541"/>
            <a:ext cx="2679400" cy="498598"/>
          </a:xfrm>
          <a:prstGeom prst="rect">
            <a:avLst/>
          </a:prstGeom>
          <a:noFill/>
        </p:spPr>
        <p:txBody>
          <a:bodyPr wrap="square" lIns="175736" tIns="140589" rIns="175736" bIns="140589" rtlCol="0" anchor="ctr">
            <a:spAutoFit/>
          </a:bodyPr>
          <a:lstStyle>
            <a:defPPr>
              <a:defRPr lang="en-US"/>
            </a:defPPr>
            <a:lvl1pPr algn="ctr" defTabSz="914139">
              <a:lnSpc>
                <a:spcPct val="90000"/>
              </a:lnSpc>
              <a:spcAft>
                <a:spcPts val="575"/>
              </a:spcAft>
              <a:defRPr sz="155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r>
              <a:rPr lang="en-US" dirty="0"/>
              <a:t>Bing Spell Check</a:t>
            </a:r>
          </a:p>
        </p:txBody>
      </p:sp>
      <p:sp>
        <p:nvSpPr>
          <p:cNvPr id="120" name="Rectangle 119">
            <a:extLst>
              <a:ext uri="{FF2B5EF4-FFF2-40B4-BE49-F238E27FC236}">
                <a16:creationId xmlns:a16="http://schemas.microsoft.com/office/drawing/2014/main" id="{3E2788E7-730E-4B10-8379-AAECF59651D0}"/>
              </a:ext>
            </a:extLst>
          </p:cNvPr>
          <p:cNvSpPr/>
          <p:nvPr/>
        </p:nvSpPr>
        <p:spPr>
          <a:xfrm>
            <a:off x="5678668" y="3130392"/>
            <a:ext cx="2688892" cy="479807"/>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Detect and correct spelling mistakes within your app</a:t>
            </a:r>
          </a:p>
        </p:txBody>
      </p:sp>
      <p:sp>
        <p:nvSpPr>
          <p:cNvPr id="156" name="Rectangle 155">
            <a:extLst>
              <a:ext uri="{FF2B5EF4-FFF2-40B4-BE49-F238E27FC236}">
                <a16:creationId xmlns:a16="http://schemas.microsoft.com/office/drawing/2014/main" id="{6EDB0E3E-ED3E-48E0-9420-DEC0AEA26C26}"/>
              </a:ext>
            </a:extLst>
          </p:cNvPr>
          <p:cNvSpPr/>
          <p:nvPr/>
        </p:nvSpPr>
        <p:spPr>
          <a:xfrm>
            <a:off x="3591552" y="5289084"/>
            <a:ext cx="2688892" cy="479807"/>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Easily perform speech </a:t>
            </a:r>
            <a:b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and text translation</a:t>
            </a:r>
          </a:p>
        </p:txBody>
      </p:sp>
      <p:sp>
        <p:nvSpPr>
          <p:cNvPr id="70" name="TextBox 69"/>
          <p:cNvSpPr txBox="1"/>
          <p:nvPr/>
        </p:nvSpPr>
        <p:spPr>
          <a:xfrm>
            <a:off x="3975760" y="4827692"/>
            <a:ext cx="192047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Translator Text</a:t>
            </a:r>
          </a:p>
        </p:txBody>
      </p:sp>
      <p:sp>
        <p:nvSpPr>
          <p:cNvPr id="45" name="Rectangle 44"/>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81ADF90D-BC73-4425-B6E7-177F7378A15E}"/>
              </a:ext>
            </a:extLst>
          </p:cNvPr>
          <p:cNvGrpSpPr/>
          <p:nvPr/>
        </p:nvGrpSpPr>
        <p:grpSpPr>
          <a:xfrm>
            <a:off x="864" y="254613"/>
            <a:ext cx="1188839" cy="956984"/>
            <a:chOff x="864" y="254613"/>
            <a:chExt cx="1188839" cy="956984"/>
          </a:xfrm>
        </p:grpSpPr>
        <p:sp>
          <p:nvSpPr>
            <p:cNvPr id="43" name="Rectangle 4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Group 34">
              <a:extLst>
                <a:ext uri="{FF2B5EF4-FFF2-40B4-BE49-F238E27FC236}">
                  <a16:creationId xmlns:a16="http://schemas.microsoft.com/office/drawing/2014/main" id="{27BA7B74-368D-41B0-955E-404F28CA4FB2}"/>
                </a:ext>
              </a:extLst>
            </p:cNvPr>
            <p:cNvGrpSpPr>
              <a:grpSpLocks noChangeAspect="1"/>
            </p:cNvGrpSpPr>
            <p:nvPr/>
          </p:nvGrpSpPr>
          <p:grpSpPr bwMode="auto">
            <a:xfrm>
              <a:off x="272986" y="536618"/>
              <a:ext cx="634006" cy="415489"/>
              <a:chOff x="671" y="1179"/>
              <a:chExt cx="2884" cy="1890"/>
            </a:xfrm>
            <a:solidFill>
              <a:schemeClr val="bg1"/>
            </a:solidFill>
          </p:grpSpPr>
          <p:sp>
            <p:nvSpPr>
              <p:cNvPr id="62" name="Freeform 36">
                <a:extLst>
                  <a:ext uri="{FF2B5EF4-FFF2-40B4-BE49-F238E27FC236}">
                    <a16:creationId xmlns:a16="http://schemas.microsoft.com/office/drawing/2014/main" id="{0A49481B-889A-485A-87D1-E5D00CF661D5}"/>
                  </a:ext>
                </a:extLst>
              </p:cNvPr>
              <p:cNvSpPr>
                <a:spLocks noEditPoints="1"/>
              </p:cNvSpPr>
              <p:nvPr/>
            </p:nvSpPr>
            <p:spPr bwMode="auto">
              <a:xfrm>
                <a:off x="2171" y="1179"/>
                <a:ext cx="1384" cy="1890"/>
              </a:xfrm>
              <a:custGeom>
                <a:avLst/>
                <a:gdLst>
                  <a:gd name="T0" fmla="*/ 167 w 666"/>
                  <a:gd name="T1" fmla="*/ 781 h 908"/>
                  <a:gd name="T2" fmla="*/ 172 w 666"/>
                  <a:gd name="T3" fmla="*/ 814 h 908"/>
                  <a:gd name="T4" fmla="*/ 479 w 666"/>
                  <a:gd name="T5" fmla="*/ 639 h 908"/>
                  <a:gd name="T6" fmla="*/ 565 w 666"/>
                  <a:gd name="T7" fmla="*/ 321 h 908"/>
                  <a:gd name="T8" fmla="*/ 287 w 666"/>
                  <a:gd name="T9" fmla="*/ 106 h 908"/>
                  <a:gd name="T10" fmla="*/ 110 w 666"/>
                  <a:gd name="T11" fmla="*/ 351 h 908"/>
                  <a:gd name="T12" fmla="*/ 310 w 666"/>
                  <a:gd name="T13" fmla="*/ 533 h 908"/>
                  <a:gd name="T14" fmla="*/ 363 w 666"/>
                  <a:gd name="T15" fmla="*/ 535 h 908"/>
                  <a:gd name="T16" fmla="*/ 350 w 666"/>
                  <a:gd name="T17" fmla="*/ 586 h 908"/>
                  <a:gd name="T18" fmla="*/ 167 w 666"/>
                  <a:gd name="T19" fmla="*/ 781 h 908"/>
                  <a:gd name="T20" fmla="*/ 107 w 666"/>
                  <a:gd name="T21" fmla="*/ 908 h 908"/>
                  <a:gd name="T22" fmla="*/ 98 w 666"/>
                  <a:gd name="T23" fmla="*/ 873 h 908"/>
                  <a:gd name="T24" fmla="*/ 78 w 666"/>
                  <a:gd name="T25" fmla="*/ 762 h 908"/>
                  <a:gd name="T26" fmla="*/ 74 w 666"/>
                  <a:gd name="T27" fmla="*/ 730 h 908"/>
                  <a:gd name="T28" fmla="*/ 103 w 666"/>
                  <a:gd name="T29" fmla="*/ 718 h 908"/>
                  <a:gd name="T30" fmla="*/ 246 w 666"/>
                  <a:gd name="T31" fmla="*/ 610 h 908"/>
                  <a:gd name="T32" fmla="*/ 26 w 666"/>
                  <a:gd name="T33" fmla="*/ 364 h 908"/>
                  <a:gd name="T34" fmla="*/ 274 w 666"/>
                  <a:gd name="T35" fmla="*/ 22 h 908"/>
                  <a:gd name="T36" fmla="*/ 649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7" y="781"/>
                    </a:moveTo>
                    <a:cubicBezTo>
                      <a:pt x="168" y="791"/>
                      <a:pt x="170" y="803"/>
                      <a:pt x="172" y="814"/>
                    </a:cubicBezTo>
                    <a:cubicBezTo>
                      <a:pt x="299" y="792"/>
                      <a:pt x="407" y="730"/>
                      <a:pt x="479" y="639"/>
                    </a:cubicBezTo>
                    <a:cubicBezTo>
                      <a:pt x="549" y="549"/>
                      <a:pt x="579" y="439"/>
                      <a:pt x="565" y="321"/>
                    </a:cubicBezTo>
                    <a:cubicBezTo>
                      <a:pt x="532" y="149"/>
                      <a:pt x="402" y="89"/>
                      <a:pt x="287" y="106"/>
                    </a:cubicBezTo>
                    <a:cubicBezTo>
                      <a:pt x="171" y="125"/>
                      <a:pt x="92" y="235"/>
                      <a:pt x="110" y="351"/>
                    </a:cubicBezTo>
                    <a:cubicBezTo>
                      <a:pt x="125" y="453"/>
                      <a:pt x="209" y="530"/>
                      <a:pt x="310" y="533"/>
                    </a:cubicBezTo>
                    <a:cubicBezTo>
                      <a:pt x="363" y="535"/>
                      <a:pt x="363" y="535"/>
                      <a:pt x="363" y="535"/>
                    </a:cubicBezTo>
                    <a:cubicBezTo>
                      <a:pt x="350" y="586"/>
                      <a:pt x="350" y="586"/>
                      <a:pt x="350" y="586"/>
                    </a:cubicBezTo>
                    <a:cubicBezTo>
                      <a:pt x="325" y="685"/>
                      <a:pt x="219" y="753"/>
                      <a:pt x="167" y="781"/>
                    </a:cubicBezTo>
                    <a:close/>
                    <a:moveTo>
                      <a:pt x="107" y="908"/>
                    </a:moveTo>
                    <a:cubicBezTo>
                      <a:pt x="98" y="873"/>
                      <a:pt x="98" y="873"/>
                      <a:pt x="98" y="873"/>
                    </a:cubicBezTo>
                    <a:cubicBezTo>
                      <a:pt x="87" y="834"/>
                      <a:pt x="79" y="765"/>
                      <a:pt x="78" y="762"/>
                    </a:cubicBezTo>
                    <a:cubicBezTo>
                      <a:pt x="74" y="730"/>
                      <a:pt x="74" y="730"/>
                      <a:pt x="74" y="730"/>
                    </a:cubicBezTo>
                    <a:cubicBezTo>
                      <a:pt x="103" y="718"/>
                      <a:pt x="103" y="718"/>
                      <a:pt x="103" y="718"/>
                    </a:cubicBezTo>
                    <a:cubicBezTo>
                      <a:pt x="134" y="704"/>
                      <a:pt x="208" y="663"/>
                      <a:pt x="246" y="610"/>
                    </a:cubicBezTo>
                    <a:cubicBezTo>
                      <a:pt x="132" y="581"/>
                      <a:pt x="44" y="485"/>
                      <a:pt x="26" y="364"/>
                    </a:cubicBezTo>
                    <a:cubicBezTo>
                      <a:pt x="0" y="202"/>
                      <a:pt x="111" y="48"/>
                      <a:pt x="274" y="22"/>
                    </a:cubicBezTo>
                    <a:cubicBezTo>
                      <a:pt x="425" y="0"/>
                      <a:pt x="606" y="80"/>
                      <a:pt x="649" y="306"/>
                    </a:cubicBezTo>
                    <a:cubicBezTo>
                      <a:pt x="649" y="309"/>
                      <a:pt x="649" y="309"/>
                      <a:pt x="649" y="309"/>
                    </a:cubicBezTo>
                    <a:cubicBezTo>
                      <a:pt x="666" y="449"/>
                      <a:pt x="630" y="585"/>
                      <a:pt x="545" y="692"/>
                    </a:cubicBezTo>
                    <a:cubicBezTo>
                      <a:pt x="452" y="810"/>
                      <a:pt x="310"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1F24768-9835-4147-A4F6-56C1BDFB7A90}"/>
                  </a:ext>
                </a:extLst>
              </p:cNvPr>
              <p:cNvSpPr>
                <a:spLocks noEditPoints="1"/>
              </p:cNvSpPr>
              <p:nvPr/>
            </p:nvSpPr>
            <p:spPr bwMode="auto">
              <a:xfrm>
                <a:off x="671" y="1179"/>
                <a:ext cx="1384" cy="1890"/>
              </a:xfrm>
              <a:custGeom>
                <a:avLst/>
                <a:gdLst>
                  <a:gd name="T0" fmla="*/ 166 w 666"/>
                  <a:gd name="T1" fmla="*/ 781 h 908"/>
                  <a:gd name="T2" fmla="*/ 171 w 666"/>
                  <a:gd name="T3" fmla="*/ 814 h 908"/>
                  <a:gd name="T4" fmla="*/ 478 w 666"/>
                  <a:gd name="T5" fmla="*/ 639 h 908"/>
                  <a:gd name="T6" fmla="*/ 564 w 666"/>
                  <a:gd name="T7" fmla="*/ 321 h 908"/>
                  <a:gd name="T8" fmla="*/ 286 w 666"/>
                  <a:gd name="T9" fmla="*/ 106 h 908"/>
                  <a:gd name="T10" fmla="*/ 110 w 666"/>
                  <a:gd name="T11" fmla="*/ 351 h 908"/>
                  <a:gd name="T12" fmla="*/ 310 w 666"/>
                  <a:gd name="T13" fmla="*/ 533 h 908"/>
                  <a:gd name="T14" fmla="*/ 362 w 666"/>
                  <a:gd name="T15" fmla="*/ 535 h 908"/>
                  <a:gd name="T16" fmla="*/ 349 w 666"/>
                  <a:gd name="T17" fmla="*/ 586 h 908"/>
                  <a:gd name="T18" fmla="*/ 166 w 666"/>
                  <a:gd name="T19" fmla="*/ 781 h 908"/>
                  <a:gd name="T20" fmla="*/ 107 w 666"/>
                  <a:gd name="T21" fmla="*/ 908 h 908"/>
                  <a:gd name="T22" fmla="*/ 97 w 666"/>
                  <a:gd name="T23" fmla="*/ 873 h 908"/>
                  <a:gd name="T24" fmla="*/ 78 w 666"/>
                  <a:gd name="T25" fmla="*/ 762 h 908"/>
                  <a:gd name="T26" fmla="*/ 74 w 666"/>
                  <a:gd name="T27" fmla="*/ 730 h 908"/>
                  <a:gd name="T28" fmla="*/ 103 w 666"/>
                  <a:gd name="T29" fmla="*/ 718 h 908"/>
                  <a:gd name="T30" fmla="*/ 245 w 666"/>
                  <a:gd name="T31" fmla="*/ 610 h 908"/>
                  <a:gd name="T32" fmla="*/ 26 w 666"/>
                  <a:gd name="T33" fmla="*/ 364 h 908"/>
                  <a:gd name="T34" fmla="*/ 273 w 666"/>
                  <a:gd name="T35" fmla="*/ 22 h 908"/>
                  <a:gd name="T36" fmla="*/ 648 w 666"/>
                  <a:gd name="T37" fmla="*/ 306 h 908"/>
                  <a:gd name="T38" fmla="*/ 649 w 666"/>
                  <a:gd name="T39" fmla="*/ 309 h 908"/>
                  <a:gd name="T40" fmla="*/ 545 w 666"/>
                  <a:gd name="T41" fmla="*/ 692 h 908"/>
                  <a:gd name="T42" fmla="*/ 143 w 666"/>
                  <a:gd name="T43" fmla="*/ 904 h 908"/>
                  <a:gd name="T44" fmla="*/ 107 w 666"/>
                  <a:gd name="T45"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6" h="908">
                    <a:moveTo>
                      <a:pt x="166" y="781"/>
                    </a:moveTo>
                    <a:cubicBezTo>
                      <a:pt x="168" y="791"/>
                      <a:pt x="169" y="803"/>
                      <a:pt x="171" y="814"/>
                    </a:cubicBezTo>
                    <a:cubicBezTo>
                      <a:pt x="298" y="792"/>
                      <a:pt x="406" y="730"/>
                      <a:pt x="478" y="639"/>
                    </a:cubicBezTo>
                    <a:cubicBezTo>
                      <a:pt x="549" y="549"/>
                      <a:pt x="579" y="439"/>
                      <a:pt x="564" y="321"/>
                    </a:cubicBezTo>
                    <a:cubicBezTo>
                      <a:pt x="532" y="149"/>
                      <a:pt x="401" y="89"/>
                      <a:pt x="286" y="106"/>
                    </a:cubicBezTo>
                    <a:cubicBezTo>
                      <a:pt x="171" y="125"/>
                      <a:pt x="91" y="235"/>
                      <a:pt x="110" y="351"/>
                    </a:cubicBezTo>
                    <a:cubicBezTo>
                      <a:pt x="125" y="453"/>
                      <a:pt x="209" y="530"/>
                      <a:pt x="310" y="533"/>
                    </a:cubicBezTo>
                    <a:cubicBezTo>
                      <a:pt x="362" y="535"/>
                      <a:pt x="362" y="535"/>
                      <a:pt x="362" y="535"/>
                    </a:cubicBezTo>
                    <a:cubicBezTo>
                      <a:pt x="349" y="586"/>
                      <a:pt x="349" y="586"/>
                      <a:pt x="349" y="586"/>
                    </a:cubicBezTo>
                    <a:cubicBezTo>
                      <a:pt x="324" y="685"/>
                      <a:pt x="218" y="753"/>
                      <a:pt x="166" y="781"/>
                    </a:cubicBezTo>
                    <a:close/>
                    <a:moveTo>
                      <a:pt x="107" y="908"/>
                    </a:moveTo>
                    <a:cubicBezTo>
                      <a:pt x="97" y="873"/>
                      <a:pt x="97" y="873"/>
                      <a:pt x="97" y="873"/>
                    </a:cubicBezTo>
                    <a:cubicBezTo>
                      <a:pt x="87" y="834"/>
                      <a:pt x="78" y="765"/>
                      <a:pt x="78" y="762"/>
                    </a:cubicBezTo>
                    <a:cubicBezTo>
                      <a:pt x="74" y="730"/>
                      <a:pt x="74" y="730"/>
                      <a:pt x="74" y="730"/>
                    </a:cubicBezTo>
                    <a:cubicBezTo>
                      <a:pt x="103" y="718"/>
                      <a:pt x="103" y="718"/>
                      <a:pt x="103" y="718"/>
                    </a:cubicBezTo>
                    <a:cubicBezTo>
                      <a:pt x="134" y="704"/>
                      <a:pt x="207" y="663"/>
                      <a:pt x="245" y="610"/>
                    </a:cubicBezTo>
                    <a:cubicBezTo>
                      <a:pt x="132" y="581"/>
                      <a:pt x="43" y="485"/>
                      <a:pt x="26" y="364"/>
                    </a:cubicBezTo>
                    <a:cubicBezTo>
                      <a:pt x="0" y="202"/>
                      <a:pt x="111" y="48"/>
                      <a:pt x="273" y="22"/>
                    </a:cubicBezTo>
                    <a:cubicBezTo>
                      <a:pt x="424" y="0"/>
                      <a:pt x="606" y="80"/>
                      <a:pt x="648" y="306"/>
                    </a:cubicBezTo>
                    <a:cubicBezTo>
                      <a:pt x="649" y="309"/>
                      <a:pt x="649" y="309"/>
                      <a:pt x="649" y="309"/>
                    </a:cubicBezTo>
                    <a:cubicBezTo>
                      <a:pt x="666" y="449"/>
                      <a:pt x="629" y="585"/>
                      <a:pt x="545" y="692"/>
                    </a:cubicBezTo>
                    <a:cubicBezTo>
                      <a:pt x="452" y="810"/>
                      <a:pt x="309" y="885"/>
                      <a:pt x="143" y="904"/>
                    </a:cubicBezTo>
                    <a:lnTo>
                      <a:pt x="107" y="9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5" name="Freeform 5">
            <a:extLst>
              <a:ext uri="{FF2B5EF4-FFF2-40B4-BE49-F238E27FC236}">
                <a16:creationId xmlns:a16="http://schemas.microsoft.com/office/drawing/2014/main" id="{6806F727-C1FC-4EB6-A3BD-25C6AAE7C91E}"/>
              </a:ext>
            </a:extLst>
          </p:cNvPr>
          <p:cNvSpPr>
            <a:spLocks noEditPoints="1"/>
          </p:cNvSpPr>
          <p:nvPr/>
        </p:nvSpPr>
        <p:spPr bwMode="auto">
          <a:xfrm>
            <a:off x="6721968" y="1837119"/>
            <a:ext cx="602293" cy="603566"/>
          </a:xfrm>
          <a:custGeom>
            <a:avLst/>
            <a:gdLst>
              <a:gd name="T0" fmla="*/ 131 w 2367"/>
              <a:gd name="T1" fmla="*/ 971 h 2372"/>
              <a:gd name="T2" fmla="*/ 699 w 2367"/>
              <a:gd name="T3" fmla="*/ 1540 h 2372"/>
              <a:gd name="T4" fmla="*/ 2234 w 2367"/>
              <a:gd name="T5" fmla="*/ 0 h 2372"/>
              <a:gd name="T6" fmla="*/ 2367 w 2367"/>
              <a:gd name="T7" fmla="*/ 134 h 2372"/>
              <a:gd name="T8" fmla="*/ 699 w 2367"/>
              <a:gd name="T9" fmla="*/ 1805 h 2372"/>
              <a:gd name="T10" fmla="*/ 0 w 2367"/>
              <a:gd name="T11" fmla="*/ 1103 h 2372"/>
              <a:gd name="T12" fmla="*/ 131 w 2367"/>
              <a:gd name="T13" fmla="*/ 971 h 2372"/>
              <a:gd name="T14" fmla="*/ 0 w 2367"/>
              <a:gd name="T15" fmla="*/ 2372 h 2372"/>
              <a:gd name="T16" fmla="*/ 0 w 2367"/>
              <a:gd name="T17" fmla="*/ 2182 h 2372"/>
              <a:gd name="T18" fmla="*/ 2367 w 2367"/>
              <a:gd name="T19" fmla="*/ 2182 h 2372"/>
              <a:gd name="T20" fmla="*/ 2367 w 2367"/>
              <a:gd name="T21" fmla="*/ 2372 h 2372"/>
              <a:gd name="T22" fmla="*/ 0 w 2367"/>
              <a:gd name="T23" fmla="*/ 2372 h 2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7" h="2372">
                <a:moveTo>
                  <a:pt x="131" y="971"/>
                </a:moveTo>
                <a:lnTo>
                  <a:pt x="699" y="1540"/>
                </a:lnTo>
                <a:lnTo>
                  <a:pt x="2234" y="0"/>
                </a:lnTo>
                <a:lnTo>
                  <a:pt x="2367" y="134"/>
                </a:lnTo>
                <a:lnTo>
                  <a:pt x="699" y="1805"/>
                </a:lnTo>
                <a:lnTo>
                  <a:pt x="0" y="1103"/>
                </a:lnTo>
                <a:lnTo>
                  <a:pt x="131" y="971"/>
                </a:lnTo>
                <a:close/>
                <a:moveTo>
                  <a:pt x="0" y="2372"/>
                </a:moveTo>
                <a:lnTo>
                  <a:pt x="0" y="2182"/>
                </a:lnTo>
                <a:lnTo>
                  <a:pt x="2367" y="2182"/>
                </a:lnTo>
                <a:lnTo>
                  <a:pt x="2367" y="2372"/>
                </a:lnTo>
                <a:lnTo>
                  <a:pt x="0" y="2372"/>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20">
            <a:extLst>
              <a:ext uri="{FF2B5EF4-FFF2-40B4-BE49-F238E27FC236}">
                <a16:creationId xmlns:a16="http://schemas.microsoft.com/office/drawing/2014/main" id="{09D71DE8-9E76-48A5-AD8B-A9DA445CD2EE}"/>
              </a:ext>
            </a:extLst>
          </p:cNvPr>
          <p:cNvSpPr>
            <a:spLocks noEditPoints="1"/>
          </p:cNvSpPr>
          <p:nvPr/>
        </p:nvSpPr>
        <p:spPr bwMode="auto">
          <a:xfrm>
            <a:off x="2504181" y="1914447"/>
            <a:ext cx="653426" cy="448911"/>
          </a:xfrm>
          <a:custGeom>
            <a:avLst/>
            <a:gdLst>
              <a:gd name="T0" fmla="*/ 0 w 2556"/>
              <a:gd name="T1" fmla="*/ 190 h 1756"/>
              <a:gd name="T2" fmla="*/ 0 w 2556"/>
              <a:gd name="T3" fmla="*/ 0 h 1756"/>
              <a:gd name="T4" fmla="*/ 2223 w 2556"/>
              <a:gd name="T5" fmla="*/ 0 h 1756"/>
              <a:gd name="T6" fmla="*/ 2223 w 2556"/>
              <a:gd name="T7" fmla="*/ 190 h 1756"/>
              <a:gd name="T8" fmla="*/ 0 w 2556"/>
              <a:gd name="T9" fmla="*/ 190 h 1756"/>
              <a:gd name="T10" fmla="*/ 0 w 2556"/>
              <a:gd name="T11" fmla="*/ 711 h 1756"/>
              <a:gd name="T12" fmla="*/ 0 w 2556"/>
              <a:gd name="T13" fmla="*/ 521 h 1756"/>
              <a:gd name="T14" fmla="*/ 2223 w 2556"/>
              <a:gd name="T15" fmla="*/ 521 h 1756"/>
              <a:gd name="T16" fmla="*/ 2223 w 2556"/>
              <a:gd name="T17" fmla="*/ 711 h 1756"/>
              <a:gd name="T18" fmla="*/ 0 w 2556"/>
              <a:gd name="T19" fmla="*/ 711 h 1756"/>
              <a:gd name="T20" fmla="*/ 331 w 2556"/>
              <a:gd name="T21" fmla="*/ 1233 h 1756"/>
              <a:gd name="T22" fmla="*/ 331 w 2556"/>
              <a:gd name="T23" fmla="*/ 1043 h 1756"/>
              <a:gd name="T24" fmla="*/ 2556 w 2556"/>
              <a:gd name="T25" fmla="*/ 1043 h 1756"/>
              <a:gd name="T26" fmla="*/ 2556 w 2556"/>
              <a:gd name="T27" fmla="*/ 1233 h 1756"/>
              <a:gd name="T28" fmla="*/ 331 w 2556"/>
              <a:gd name="T29" fmla="*/ 1233 h 1756"/>
              <a:gd name="T30" fmla="*/ 0 w 2556"/>
              <a:gd name="T31" fmla="*/ 1756 h 1756"/>
              <a:gd name="T32" fmla="*/ 0 w 2556"/>
              <a:gd name="T33" fmla="*/ 1566 h 1756"/>
              <a:gd name="T34" fmla="*/ 2223 w 2556"/>
              <a:gd name="T35" fmla="*/ 1566 h 1756"/>
              <a:gd name="T36" fmla="*/ 2223 w 2556"/>
              <a:gd name="T37" fmla="*/ 1756 h 1756"/>
              <a:gd name="T38" fmla="*/ 0 w 2556"/>
              <a:gd name="T39" fmla="*/ 175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56" h="1756">
                <a:moveTo>
                  <a:pt x="0" y="190"/>
                </a:moveTo>
                <a:lnTo>
                  <a:pt x="0" y="0"/>
                </a:lnTo>
                <a:lnTo>
                  <a:pt x="2223" y="0"/>
                </a:lnTo>
                <a:lnTo>
                  <a:pt x="2223" y="190"/>
                </a:lnTo>
                <a:lnTo>
                  <a:pt x="0" y="190"/>
                </a:lnTo>
                <a:close/>
                <a:moveTo>
                  <a:pt x="0" y="711"/>
                </a:moveTo>
                <a:lnTo>
                  <a:pt x="0" y="521"/>
                </a:lnTo>
                <a:lnTo>
                  <a:pt x="2223" y="521"/>
                </a:lnTo>
                <a:lnTo>
                  <a:pt x="2223" y="711"/>
                </a:lnTo>
                <a:lnTo>
                  <a:pt x="0" y="711"/>
                </a:lnTo>
                <a:close/>
                <a:moveTo>
                  <a:pt x="331" y="1233"/>
                </a:moveTo>
                <a:lnTo>
                  <a:pt x="331" y="1043"/>
                </a:lnTo>
                <a:lnTo>
                  <a:pt x="2556" y="1043"/>
                </a:lnTo>
                <a:lnTo>
                  <a:pt x="2556" y="1233"/>
                </a:lnTo>
                <a:lnTo>
                  <a:pt x="331" y="1233"/>
                </a:lnTo>
                <a:close/>
                <a:moveTo>
                  <a:pt x="0" y="1756"/>
                </a:moveTo>
                <a:lnTo>
                  <a:pt x="0" y="1566"/>
                </a:lnTo>
                <a:lnTo>
                  <a:pt x="2223" y="1566"/>
                </a:lnTo>
                <a:lnTo>
                  <a:pt x="2223" y="1756"/>
                </a:lnTo>
                <a:lnTo>
                  <a:pt x="0" y="1756"/>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23">
            <a:extLst>
              <a:ext uri="{FF2B5EF4-FFF2-40B4-BE49-F238E27FC236}">
                <a16:creationId xmlns:a16="http://schemas.microsoft.com/office/drawing/2014/main" id="{ED7DCE96-71FA-4F97-8A07-A9E6703D8008}"/>
              </a:ext>
            </a:extLst>
          </p:cNvPr>
          <p:cNvGrpSpPr>
            <a:grpSpLocks noChangeAspect="1"/>
          </p:cNvGrpSpPr>
          <p:nvPr/>
        </p:nvGrpSpPr>
        <p:grpSpPr bwMode="auto">
          <a:xfrm>
            <a:off x="4633663" y="4045389"/>
            <a:ext cx="604670" cy="606207"/>
            <a:chOff x="0" y="2"/>
            <a:chExt cx="2361" cy="2367"/>
          </a:xfrm>
          <a:solidFill>
            <a:srgbClr val="047CDA"/>
          </a:solidFill>
        </p:grpSpPr>
        <p:sp>
          <p:nvSpPr>
            <p:cNvPr id="75" name="Freeform 24">
              <a:extLst>
                <a:ext uri="{FF2B5EF4-FFF2-40B4-BE49-F238E27FC236}">
                  <a16:creationId xmlns:a16="http://schemas.microsoft.com/office/drawing/2014/main" id="{2992062E-2243-486C-A42D-A2235403F9D5}"/>
                </a:ext>
              </a:extLst>
            </p:cNvPr>
            <p:cNvSpPr>
              <a:spLocks noEditPoints="1"/>
            </p:cNvSpPr>
            <p:nvPr/>
          </p:nvSpPr>
          <p:spPr bwMode="auto">
            <a:xfrm>
              <a:off x="10" y="1188"/>
              <a:ext cx="851" cy="1168"/>
            </a:xfrm>
            <a:custGeom>
              <a:avLst/>
              <a:gdLst>
                <a:gd name="T0" fmla="*/ 224 w 409"/>
                <a:gd name="T1" fmla="*/ 74 h 561"/>
                <a:gd name="T2" fmla="*/ 73 w 409"/>
                <a:gd name="T3" fmla="*/ 137 h 561"/>
                <a:gd name="T4" fmla="*/ 46 w 409"/>
                <a:gd name="T5" fmla="*/ 160 h 561"/>
                <a:gd name="T6" fmla="*/ 46 w 409"/>
                <a:gd name="T7" fmla="*/ 62 h 561"/>
                <a:gd name="T8" fmla="*/ 52 w 409"/>
                <a:gd name="T9" fmla="*/ 57 h 561"/>
                <a:gd name="T10" fmla="*/ 133 w 409"/>
                <a:gd name="T11" fmla="*/ 17 h 561"/>
                <a:gd name="T12" fmla="*/ 229 w 409"/>
                <a:gd name="T13" fmla="*/ 0 h 561"/>
                <a:gd name="T14" fmla="*/ 362 w 409"/>
                <a:gd name="T15" fmla="*/ 54 h 561"/>
                <a:gd name="T16" fmla="*/ 409 w 409"/>
                <a:gd name="T17" fmla="*/ 205 h 561"/>
                <a:gd name="T18" fmla="*/ 409 w 409"/>
                <a:gd name="T19" fmla="*/ 549 h 561"/>
                <a:gd name="T20" fmla="*/ 330 w 409"/>
                <a:gd name="T21" fmla="*/ 549 h 561"/>
                <a:gd name="T22" fmla="*/ 330 w 409"/>
                <a:gd name="T23" fmla="*/ 485 h 561"/>
                <a:gd name="T24" fmla="*/ 284 w 409"/>
                <a:gd name="T25" fmla="*/ 527 h 561"/>
                <a:gd name="T26" fmla="*/ 172 w 409"/>
                <a:gd name="T27" fmla="*/ 561 h 561"/>
                <a:gd name="T28" fmla="*/ 47 w 409"/>
                <a:gd name="T29" fmla="*/ 516 h 561"/>
                <a:gd name="T30" fmla="*/ 0 w 409"/>
                <a:gd name="T31" fmla="*/ 402 h 561"/>
                <a:gd name="T32" fmla="*/ 189 w 409"/>
                <a:gd name="T33" fmla="*/ 227 h 561"/>
                <a:gd name="T34" fmla="*/ 330 w 409"/>
                <a:gd name="T35" fmla="*/ 206 h 561"/>
                <a:gd name="T36" fmla="*/ 224 w 409"/>
                <a:gd name="T37" fmla="*/ 74 h 561"/>
                <a:gd name="T38" fmla="*/ 210 w 409"/>
                <a:gd name="T39" fmla="*/ 298 h 561"/>
                <a:gd name="T40" fmla="*/ 106 w 409"/>
                <a:gd name="T41" fmla="*/ 331 h 561"/>
                <a:gd name="T42" fmla="*/ 81 w 409"/>
                <a:gd name="T43" fmla="*/ 400 h 561"/>
                <a:gd name="T44" fmla="*/ 106 w 409"/>
                <a:gd name="T45" fmla="*/ 462 h 561"/>
                <a:gd name="T46" fmla="*/ 177 w 409"/>
                <a:gd name="T47" fmla="*/ 487 h 561"/>
                <a:gd name="T48" fmla="*/ 286 w 409"/>
                <a:gd name="T49" fmla="*/ 438 h 561"/>
                <a:gd name="T50" fmla="*/ 330 w 409"/>
                <a:gd name="T51" fmla="*/ 310 h 561"/>
                <a:gd name="T52" fmla="*/ 330 w 409"/>
                <a:gd name="T53" fmla="*/ 280 h 561"/>
                <a:gd name="T54" fmla="*/ 210 w 409"/>
                <a:gd name="T55" fmla="*/ 29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561">
                  <a:moveTo>
                    <a:pt x="224" y="74"/>
                  </a:moveTo>
                  <a:cubicBezTo>
                    <a:pt x="173" y="74"/>
                    <a:pt x="123" y="95"/>
                    <a:pt x="73" y="137"/>
                  </a:cubicBezTo>
                  <a:cubicBezTo>
                    <a:pt x="46" y="160"/>
                    <a:pt x="46" y="160"/>
                    <a:pt x="46" y="160"/>
                  </a:cubicBezTo>
                  <a:cubicBezTo>
                    <a:pt x="46" y="62"/>
                    <a:pt x="46" y="62"/>
                    <a:pt x="46" y="62"/>
                  </a:cubicBezTo>
                  <a:cubicBezTo>
                    <a:pt x="52" y="57"/>
                    <a:pt x="52" y="57"/>
                    <a:pt x="52" y="57"/>
                  </a:cubicBezTo>
                  <a:cubicBezTo>
                    <a:pt x="72" y="41"/>
                    <a:pt x="100" y="28"/>
                    <a:pt x="133" y="17"/>
                  </a:cubicBezTo>
                  <a:cubicBezTo>
                    <a:pt x="167" y="6"/>
                    <a:pt x="199" y="0"/>
                    <a:pt x="229" y="0"/>
                  </a:cubicBezTo>
                  <a:cubicBezTo>
                    <a:pt x="285" y="0"/>
                    <a:pt x="330" y="18"/>
                    <a:pt x="362" y="54"/>
                  </a:cubicBezTo>
                  <a:cubicBezTo>
                    <a:pt x="393" y="89"/>
                    <a:pt x="409" y="140"/>
                    <a:pt x="409" y="205"/>
                  </a:cubicBezTo>
                  <a:cubicBezTo>
                    <a:pt x="409" y="549"/>
                    <a:pt x="409" y="549"/>
                    <a:pt x="409" y="549"/>
                  </a:cubicBezTo>
                  <a:cubicBezTo>
                    <a:pt x="330" y="549"/>
                    <a:pt x="330" y="549"/>
                    <a:pt x="330" y="549"/>
                  </a:cubicBezTo>
                  <a:cubicBezTo>
                    <a:pt x="330" y="485"/>
                    <a:pt x="330" y="485"/>
                    <a:pt x="330" y="485"/>
                  </a:cubicBezTo>
                  <a:cubicBezTo>
                    <a:pt x="317" y="502"/>
                    <a:pt x="301" y="516"/>
                    <a:pt x="284" y="527"/>
                  </a:cubicBezTo>
                  <a:cubicBezTo>
                    <a:pt x="250" y="550"/>
                    <a:pt x="213" y="561"/>
                    <a:pt x="172" y="561"/>
                  </a:cubicBezTo>
                  <a:cubicBezTo>
                    <a:pt x="120" y="561"/>
                    <a:pt x="78" y="546"/>
                    <a:pt x="47" y="516"/>
                  </a:cubicBezTo>
                  <a:cubicBezTo>
                    <a:pt x="16" y="486"/>
                    <a:pt x="0" y="448"/>
                    <a:pt x="0" y="402"/>
                  </a:cubicBezTo>
                  <a:cubicBezTo>
                    <a:pt x="0" y="305"/>
                    <a:pt x="65" y="246"/>
                    <a:pt x="189" y="227"/>
                  </a:cubicBezTo>
                  <a:cubicBezTo>
                    <a:pt x="330" y="206"/>
                    <a:pt x="330" y="206"/>
                    <a:pt x="330" y="206"/>
                  </a:cubicBezTo>
                  <a:cubicBezTo>
                    <a:pt x="327" y="116"/>
                    <a:pt x="292" y="74"/>
                    <a:pt x="224" y="74"/>
                  </a:cubicBezTo>
                  <a:close/>
                  <a:moveTo>
                    <a:pt x="210" y="298"/>
                  </a:moveTo>
                  <a:cubicBezTo>
                    <a:pt x="160" y="305"/>
                    <a:pt x="125" y="316"/>
                    <a:pt x="106" y="331"/>
                  </a:cubicBezTo>
                  <a:cubicBezTo>
                    <a:pt x="90" y="344"/>
                    <a:pt x="81" y="367"/>
                    <a:pt x="81" y="400"/>
                  </a:cubicBezTo>
                  <a:cubicBezTo>
                    <a:pt x="81" y="426"/>
                    <a:pt x="89" y="446"/>
                    <a:pt x="106" y="462"/>
                  </a:cubicBezTo>
                  <a:cubicBezTo>
                    <a:pt x="122" y="478"/>
                    <a:pt x="146" y="487"/>
                    <a:pt x="177" y="487"/>
                  </a:cubicBezTo>
                  <a:cubicBezTo>
                    <a:pt x="221" y="487"/>
                    <a:pt x="257" y="471"/>
                    <a:pt x="286" y="438"/>
                  </a:cubicBezTo>
                  <a:cubicBezTo>
                    <a:pt x="316" y="406"/>
                    <a:pt x="330" y="363"/>
                    <a:pt x="330" y="310"/>
                  </a:cubicBezTo>
                  <a:cubicBezTo>
                    <a:pt x="330" y="280"/>
                    <a:pt x="330" y="280"/>
                    <a:pt x="330" y="280"/>
                  </a:cubicBezTo>
                  <a:lnTo>
                    <a:pt x="210"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5">
              <a:extLst>
                <a:ext uri="{FF2B5EF4-FFF2-40B4-BE49-F238E27FC236}">
                  <a16:creationId xmlns:a16="http://schemas.microsoft.com/office/drawing/2014/main" id="{E2436930-98A7-4476-9C03-0A429D02E82E}"/>
                </a:ext>
              </a:extLst>
            </p:cNvPr>
            <p:cNvSpPr>
              <a:spLocks/>
            </p:cNvSpPr>
            <p:nvPr/>
          </p:nvSpPr>
          <p:spPr bwMode="auto">
            <a:xfrm>
              <a:off x="1265" y="1665"/>
              <a:ext cx="1048" cy="704"/>
            </a:xfrm>
            <a:custGeom>
              <a:avLst/>
              <a:gdLst>
                <a:gd name="T0" fmla="*/ 251 w 504"/>
                <a:gd name="T1" fmla="*/ 153 h 338"/>
                <a:gd name="T2" fmla="*/ 270 w 504"/>
                <a:gd name="T3" fmla="*/ 129 h 338"/>
                <a:gd name="T4" fmla="*/ 145 w 504"/>
                <a:gd name="T5" fmla="*/ 17 h 338"/>
                <a:gd name="T6" fmla="*/ 462 w 504"/>
                <a:gd name="T7" fmla="*/ 0 h 338"/>
                <a:gd name="T8" fmla="*/ 487 w 504"/>
                <a:gd name="T9" fmla="*/ 23 h 338"/>
                <a:gd name="T10" fmla="*/ 504 w 504"/>
                <a:gd name="T11" fmla="*/ 338 h 338"/>
                <a:gd name="T12" fmla="*/ 386 w 504"/>
                <a:gd name="T13" fmla="*/ 233 h 338"/>
                <a:gd name="T14" fmla="*/ 14 w 504"/>
                <a:gd name="T15" fmla="*/ 230 h 338"/>
                <a:gd name="T16" fmla="*/ 0 w 504"/>
                <a:gd name="T17" fmla="*/ 217 h 338"/>
                <a:gd name="T18" fmla="*/ 251 w 504"/>
                <a:gd name="T19" fmla="*/ 15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1" y="153"/>
                  </a:moveTo>
                  <a:cubicBezTo>
                    <a:pt x="258" y="145"/>
                    <a:pt x="264" y="137"/>
                    <a:pt x="270" y="129"/>
                  </a:cubicBezTo>
                  <a:cubicBezTo>
                    <a:pt x="145" y="17"/>
                    <a:pt x="145" y="17"/>
                    <a:pt x="145" y="17"/>
                  </a:cubicBezTo>
                  <a:cubicBezTo>
                    <a:pt x="462" y="0"/>
                    <a:pt x="462" y="0"/>
                    <a:pt x="462" y="0"/>
                  </a:cubicBezTo>
                  <a:cubicBezTo>
                    <a:pt x="475" y="0"/>
                    <a:pt x="487" y="10"/>
                    <a:pt x="487" y="23"/>
                  </a:cubicBezTo>
                  <a:cubicBezTo>
                    <a:pt x="504" y="338"/>
                    <a:pt x="504" y="338"/>
                    <a:pt x="504" y="338"/>
                  </a:cubicBezTo>
                  <a:cubicBezTo>
                    <a:pt x="386" y="233"/>
                    <a:pt x="386" y="233"/>
                    <a:pt x="386" y="233"/>
                  </a:cubicBezTo>
                  <a:cubicBezTo>
                    <a:pt x="281" y="324"/>
                    <a:pt x="121" y="326"/>
                    <a:pt x="14" y="230"/>
                  </a:cubicBezTo>
                  <a:cubicBezTo>
                    <a:pt x="10" y="226"/>
                    <a:pt x="4" y="221"/>
                    <a:pt x="0" y="217"/>
                  </a:cubicBezTo>
                  <a:cubicBezTo>
                    <a:pt x="86" y="246"/>
                    <a:pt x="186" y="225"/>
                    <a:pt x="25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
              <a:extLst>
                <a:ext uri="{FF2B5EF4-FFF2-40B4-BE49-F238E27FC236}">
                  <a16:creationId xmlns:a16="http://schemas.microsoft.com/office/drawing/2014/main" id="{3AAD90D3-6D54-49BA-BB20-2A01EFCBF769}"/>
                </a:ext>
              </a:extLst>
            </p:cNvPr>
            <p:cNvSpPr>
              <a:spLocks/>
            </p:cNvSpPr>
            <p:nvPr/>
          </p:nvSpPr>
          <p:spPr bwMode="auto">
            <a:xfrm>
              <a:off x="0" y="129"/>
              <a:ext cx="1048" cy="704"/>
            </a:xfrm>
            <a:custGeom>
              <a:avLst/>
              <a:gdLst>
                <a:gd name="T0" fmla="*/ 253 w 504"/>
                <a:gd name="T1" fmla="*/ 184 h 338"/>
                <a:gd name="T2" fmla="*/ 234 w 504"/>
                <a:gd name="T3" fmla="*/ 209 h 338"/>
                <a:gd name="T4" fmla="*/ 359 w 504"/>
                <a:gd name="T5" fmla="*/ 321 h 338"/>
                <a:gd name="T6" fmla="*/ 42 w 504"/>
                <a:gd name="T7" fmla="*/ 338 h 338"/>
                <a:gd name="T8" fmla="*/ 17 w 504"/>
                <a:gd name="T9" fmla="*/ 314 h 338"/>
                <a:gd name="T10" fmla="*/ 0 w 504"/>
                <a:gd name="T11" fmla="*/ 0 h 338"/>
                <a:gd name="T12" fmla="*/ 118 w 504"/>
                <a:gd name="T13" fmla="*/ 105 h 338"/>
                <a:gd name="T14" fmla="*/ 489 w 504"/>
                <a:gd name="T15" fmla="*/ 107 h 338"/>
                <a:gd name="T16" fmla="*/ 504 w 504"/>
                <a:gd name="T17" fmla="*/ 121 h 338"/>
                <a:gd name="T18" fmla="*/ 253 w 504"/>
                <a:gd name="T19" fmla="*/ 18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338">
                  <a:moveTo>
                    <a:pt x="253" y="184"/>
                  </a:moveTo>
                  <a:cubicBezTo>
                    <a:pt x="245" y="192"/>
                    <a:pt x="239" y="201"/>
                    <a:pt x="234" y="209"/>
                  </a:cubicBezTo>
                  <a:cubicBezTo>
                    <a:pt x="359" y="321"/>
                    <a:pt x="359" y="321"/>
                    <a:pt x="359" y="321"/>
                  </a:cubicBezTo>
                  <a:cubicBezTo>
                    <a:pt x="42" y="338"/>
                    <a:pt x="42" y="338"/>
                    <a:pt x="42" y="338"/>
                  </a:cubicBezTo>
                  <a:cubicBezTo>
                    <a:pt x="28" y="338"/>
                    <a:pt x="17" y="328"/>
                    <a:pt x="17" y="314"/>
                  </a:cubicBezTo>
                  <a:cubicBezTo>
                    <a:pt x="0" y="0"/>
                    <a:pt x="0" y="0"/>
                    <a:pt x="0" y="0"/>
                  </a:cubicBezTo>
                  <a:cubicBezTo>
                    <a:pt x="118" y="105"/>
                    <a:pt x="118" y="105"/>
                    <a:pt x="118" y="105"/>
                  </a:cubicBezTo>
                  <a:cubicBezTo>
                    <a:pt x="223" y="13"/>
                    <a:pt x="382" y="11"/>
                    <a:pt x="489" y="107"/>
                  </a:cubicBezTo>
                  <a:cubicBezTo>
                    <a:pt x="494" y="112"/>
                    <a:pt x="499" y="116"/>
                    <a:pt x="504" y="121"/>
                  </a:cubicBezTo>
                  <a:cubicBezTo>
                    <a:pt x="417" y="91"/>
                    <a:pt x="317" y="113"/>
                    <a:pt x="253"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7">
              <a:extLst>
                <a:ext uri="{FF2B5EF4-FFF2-40B4-BE49-F238E27FC236}">
                  <a16:creationId xmlns:a16="http://schemas.microsoft.com/office/drawing/2014/main" id="{536DFA1E-E559-41E2-83B3-157D9A0037F6}"/>
                </a:ext>
              </a:extLst>
            </p:cNvPr>
            <p:cNvSpPr>
              <a:spLocks noEditPoints="1"/>
            </p:cNvSpPr>
            <p:nvPr/>
          </p:nvSpPr>
          <p:spPr bwMode="auto">
            <a:xfrm>
              <a:off x="1194" y="2"/>
              <a:ext cx="1167" cy="1271"/>
            </a:xfrm>
            <a:custGeom>
              <a:avLst/>
              <a:gdLst>
                <a:gd name="T0" fmla="*/ 527 w 561"/>
                <a:gd name="T1" fmla="*/ 78 h 610"/>
                <a:gd name="T2" fmla="*/ 544 w 561"/>
                <a:gd name="T3" fmla="*/ 77 h 610"/>
                <a:gd name="T4" fmla="*/ 548 w 561"/>
                <a:gd name="T5" fmla="*/ 142 h 610"/>
                <a:gd name="T6" fmla="*/ 531 w 561"/>
                <a:gd name="T7" fmla="*/ 143 h 610"/>
                <a:gd name="T8" fmla="*/ 248 w 561"/>
                <a:gd name="T9" fmla="*/ 153 h 610"/>
                <a:gd name="T10" fmla="*/ 244 w 561"/>
                <a:gd name="T11" fmla="*/ 215 h 610"/>
                <a:gd name="T12" fmla="*/ 332 w 561"/>
                <a:gd name="T13" fmla="*/ 207 h 610"/>
                <a:gd name="T14" fmla="*/ 358 w 561"/>
                <a:gd name="T15" fmla="*/ 208 h 610"/>
                <a:gd name="T16" fmla="*/ 369 w 561"/>
                <a:gd name="T17" fmla="*/ 167 h 610"/>
                <a:gd name="T18" fmla="*/ 434 w 561"/>
                <a:gd name="T19" fmla="*/ 182 h 610"/>
                <a:gd name="T20" fmla="*/ 430 w 561"/>
                <a:gd name="T21" fmla="*/ 198 h 610"/>
                <a:gd name="T22" fmla="*/ 424 w 561"/>
                <a:gd name="T23" fmla="*/ 221 h 610"/>
                <a:gd name="T24" fmla="*/ 485 w 561"/>
                <a:gd name="T25" fmla="*/ 252 h 610"/>
                <a:gd name="T26" fmla="*/ 561 w 561"/>
                <a:gd name="T27" fmla="*/ 396 h 610"/>
                <a:gd name="T28" fmla="*/ 498 w 561"/>
                <a:gd name="T29" fmla="*/ 544 h 610"/>
                <a:gd name="T30" fmla="*/ 332 w 561"/>
                <a:gd name="T31" fmla="*/ 608 h 610"/>
                <a:gd name="T32" fmla="*/ 319 w 561"/>
                <a:gd name="T33" fmla="*/ 610 h 610"/>
                <a:gd name="T34" fmla="*/ 294 w 561"/>
                <a:gd name="T35" fmla="*/ 548 h 610"/>
                <a:gd name="T36" fmla="*/ 315 w 561"/>
                <a:gd name="T37" fmla="*/ 545 h 610"/>
                <a:gd name="T38" fmla="*/ 448 w 561"/>
                <a:gd name="T39" fmla="*/ 495 h 610"/>
                <a:gd name="T40" fmla="*/ 493 w 561"/>
                <a:gd name="T41" fmla="*/ 396 h 610"/>
                <a:gd name="T42" fmla="*/ 442 w 561"/>
                <a:gd name="T43" fmla="*/ 303 h 610"/>
                <a:gd name="T44" fmla="*/ 406 w 561"/>
                <a:gd name="T45" fmla="*/ 285 h 610"/>
                <a:gd name="T46" fmla="*/ 335 w 561"/>
                <a:gd name="T47" fmla="*/ 438 h 610"/>
                <a:gd name="T48" fmla="*/ 114 w 561"/>
                <a:gd name="T49" fmla="*/ 580 h 610"/>
                <a:gd name="T50" fmla="*/ 29 w 561"/>
                <a:gd name="T51" fmla="*/ 546 h 610"/>
                <a:gd name="T52" fmla="*/ 0 w 561"/>
                <a:gd name="T53" fmla="*/ 457 h 610"/>
                <a:gd name="T54" fmla="*/ 93 w 561"/>
                <a:gd name="T55" fmla="*/ 284 h 610"/>
                <a:gd name="T56" fmla="*/ 175 w 561"/>
                <a:gd name="T57" fmla="*/ 236 h 610"/>
                <a:gd name="T58" fmla="*/ 179 w 561"/>
                <a:gd name="T59" fmla="*/ 154 h 610"/>
                <a:gd name="T60" fmla="*/ 115 w 561"/>
                <a:gd name="T61" fmla="*/ 155 h 610"/>
                <a:gd name="T62" fmla="*/ 27 w 561"/>
                <a:gd name="T63" fmla="*/ 155 h 610"/>
                <a:gd name="T64" fmla="*/ 10 w 561"/>
                <a:gd name="T65" fmla="*/ 155 h 610"/>
                <a:gd name="T66" fmla="*/ 10 w 561"/>
                <a:gd name="T67" fmla="*/ 89 h 610"/>
                <a:gd name="T68" fmla="*/ 27 w 561"/>
                <a:gd name="T69" fmla="*/ 89 h 610"/>
                <a:gd name="T70" fmla="*/ 117 w 561"/>
                <a:gd name="T71" fmla="*/ 89 h 610"/>
                <a:gd name="T72" fmla="*/ 186 w 561"/>
                <a:gd name="T73" fmla="*/ 88 h 610"/>
                <a:gd name="T74" fmla="*/ 198 w 561"/>
                <a:gd name="T75" fmla="*/ 17 h 610"/>
                <a:gd name="T76" fmla="*/ 201 w 561"/>
                <a:gd name="T77" fmla="*/ 0 h 610"/>
                <a:gd name="T78" fmla="*/ 268 w 561"/>
                <a:gd name="T79" fmla="*/ 16 h 610"/>
                <a:gd name="T80" fmla="*/ 265 w 561"/>
                <a:gd name="T81" fmla="*/ 31 h 610"/>
                <a:gd name="T82" fmla="*/ 255 w 561"/>
                <a:gd name="T83" fmla="*/ 87 h 610"/>
                <a:gd name="T84" fmla="*/ 527 w 561"/>
                <a:gd name="T85" fmla="*/ 78 h 610"/>
                <a:gd name="T86" fmla="*/ 332 w 561"/>
                <a:gd name="T87" fmla="*/ 273 h 610"/>
                <a:gd name="T88" fmla="*/ 242 w 561"/>
                <a:gd name="T89" fmla="*/ 283 h 610"/>
                <a:gd name="T90" fmla="*/ 242 w 561"/>
                <a:gd name="T91" fmla="*/ 285 h 610"/>
                <a:gd name="T92" fmla="*/ 252 w 561"/>
                <a:gd name="T93" fmla="*/ 438 h 610"/>
                <a:gd name="T94" fmla="*/ 277 w 561"/>
                <a:gd name="T95" fmla="*/ 403 h 610"/>
                <a:gd name="T96" fmla="*/ 339 w 561"/>
                <a:gd name="T97" fmla="*/ 273 h 610"/>
                <a:gd name="T98" fmla="*/ 332 w 561"/>
                <a:gd name="T99" fmla="*/ 273 h 610"/>
                <a:gd name="T100" fmla="*/ 137 w 561"/>
                <a:gd name="T101" fmla="*/ 335 h 610"/>
                <a:gd name="T102" fmla="*/ 68 w 561"/>
                <a:gd name="T103" fmla="*/ 457 h 610"/>
                <a:gd name="T104" fmla="*/ 114 w 561"/>
                <a:gd name="T105" fmla="*/ 514 h 610"/>
                <a:gd name="T106" fmla="*/ 192 w 561"/>
                <a:gd name="T107" fmla="*/ 493 h 610"/>
                <a:gd name="T108" fmla="*/ 174 w 561"/>
                <a:gd name="T109" fmla="*/ 311 h 610"/>
                <a:gd name="T110" fmla="*/ 137 w 561"/>
                <a:gd name="T111" fmla="*/ 33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 h="610">
                  <a:moveTo>
                    <a:pt x="527" y="78"/>
                  </a:moveTo>
                  <a:cubicBezTo>
                    <a:pt x="544" y="77"/>
                    <a:pt x="544" y="77"/>
                    <a:pt x="544" y="77"/>
                  </a:cubicBezTo>
                  <a:cubicBezTo>
                    <a:pt x="548" y="142"/>
                    <a:pt x="548" y="142"/>
                    <a:pt x="548" y="142"/>
                  </a:cubicBezTo>
                  <a:cubicBezTo>
                    <a:pt x="531" y="143"/>
                    <a:pt x="531" y="143"/>
                    <a:pt x="531" y="143"/>
                  </a:cubicBezTo>
                  <a:cubicBezTo>
                    <a:pt x="457" y="148"/>
                    <a:pt x="364" y="151"/>
                    <a:pt x="248" y="153"/>
                  </a:cubicBezTo>
                  <a:cubicBezTo>
                    <a:pt x="246" y="173"/>
                    <a:pt x="245" y="193"/>
                    <a:pt x="244" y="215"/>
                  </a:cubicBezTo>
                  <a:cubicBezTo>
                    <a:pt x="271" y="210"/>
                    <a:pt x="300" y="207"/>
                    <a:pt x="332" y="207"/>
                  </a:cubicBezTo>
                  <a:cubicBezTo>
                    <a:pt x="341" y="207"/>
                    <a:pt x="350" y="208"/>
                    <a:pt x="358" y="208"/>
                  </a:cubicBezTo>
                  <a:cubicBezTo>
                    <a:pt x="369" y="167"/>
                    <a:pt x="369" y="167"/>
                    <a:pt x="369" y="167"/>
                  </a:cubicBezTo>
                  <a:cubicBezTo>
                    <a:pt x="434" y="182"/>
                    <a:pt x="434" y="182"/>
                    <a:pt x="434" y="182"/>
                  </a:cubicBezTo>
                  <a:cubicBezTo>
                    <a:pt x="430" y="198"/>
                    <a:pt x="430" y="198"/>
                    <a:pt x="430" y="198"/>
                  </a:cubicBezTo>
                  <a:cubicBezTo>
                    <a:pt x="428" y="206"/>
                    <a:pt x="427" y="212"/>
                    <a:pt x="424" y="221"/>
                  </a:cubicBezTo>
                  <a:cubicBezTo>
                    <a:pt x="446" y="228"/>
                    <a:pt x="467" y="239"/>
                    <a:pt x="485" y="252"/>
                  </a:cubicBezTo>
                  <a:cubicBezTo>
                    <a:pt x="536" y="287"/>
                    <a:pt x="561" y="335"/>
                    <a:pt x="561" y="396"/>
                  </a:cubicBezTo>
                  <a:cubicBezTo>
                    <a:pt x="561" y="458"/>
                    <a:pt x="540" y="508"/>
                    <a:pt x="498" y="544"/>
                  </a:cubicBezTo>
                  <a:cubicBezTo>
                    <a:pt x="459" y="577"/>
                    <a:pt x="403" y="599"/>
                    <a:pt x="332" y="608"/>
                  </a:cubicBezTo>
                  <a:cubicBezTo>
                    <a:pt x="319" y="610"/>
                    <a:pt x="319" y="610"/>
                    <a:pt x="319" y="610"/>
                  </a:cubicBezTo>
                  <a:cubicBezTo>
                    <a:pt x="294" y="548"/>
                    <a:pt x="294" y="548"/>
                    <a:pt x="294" y="548"/>
                  </a:cubicBezTo>
                  <a:cubicBezTo>
                    <a:pt x="315" y="545"/>
                    <a:pt x="315" y="545"/>
                    <a:pt x="315" y="545"/>
                  </a:cubicBezTo>
                  <a:cubicBezTo>
                    <a:pt x="374" y="537"/>
                    <a:pt x="418" y="521"/>
                    <a:pt x="448" y="495"/>
                  </a:cubicBezTo>
                  <a:cubicBezTo>
                    <a:pt x="478" y="469"/>
                    <a:pt x="493" y="437"/>
                    <a:pt x="493" y="396"/>
                  </a:cubicBezTo>
                  <a:cubicBezTo>
                    <a:pt x="493" y="356"/>
                    <a:pt x="476" y="325"/>
                    <a:pt x="442" y="303"/>
                  </a:cubicBezTo>
                  <a:cubicBezTo>
                    <a:pt x="430" y="295"/>
                    <a:pt x="419" y="289"/>
                    <a:pt x="406" y="285"/>
                  </a:cubicBezTo>
                  <a:cubicBezTo>
                    <a:pt x="386" y="343"/>
                    <a:pt x="363" y="394"/>
                    <a:pt x="335" y="438"/>
                  </a:cubicBezTo>
                  <a:cubicBezTo>
                    <a:pt x="275" y="532"/>
                    <a:pt x="201" y="580"/>
                    <a:pt x="114" y="580"/>
                  </a:cubicBezTo>
                  <a:cubicBezTo>
                    <a:pt x="78" y="580"/>
                    <a:pt x="49" y="568"/>
                    <a:pt x="29" y="546"/>
                  </a:cubicBezTo>
                  <a:cubicBezTo>
                    <a:pt x="9" y="525"/>
                    <a:pt x="0" y="494"/>
                    <a:pt x="0" y="457"/>
                  </a:cubicBezTo>
                  <a:cubicBezTo>
                    <a:pt x="0" y="390"/>
                    <a:pt x="31" y="333"/>
                    <a:pt x="93" y="284"/>
                  </a:cubicBezTo>
                  <a:cubicBezTo>
                    <a:pt x="118" y="264"/>
                    <a:pt x="145" y="248"/>
                    <a:pt x="175" y="236"/>
                  </a:cubicBezTo>
                  <a:cubicBezTo>
                    <a:pt x="175" y="208"/>
                    <a:pt x="177" y="180"/>
                    <a:pt x="179" y="154"/>
                  </a:cubicBezTo>
                  <a:cubicBezTo>
                    <a:pt x="164" y="154"/>
                    <a:pt x="147" y="154"/>
                    <a:pt x="115" y="155"/>
                  </a:cubicBezTo>
                  <a:cubicBezTo>
                    <a:pt x="74" y="155"/>
                    <a:pt x="52" y="155"/>
                    <a:pt x="27" y="155"/>
                  </a:cubicBezTo>
                  <a:cubicBezTo>
                    <a:pt x="10" y="155"/>
                    <a:pt x="10" y="155"/>
                    <a:pt x="10" y="155"/>
                  </a:cubicBezTo>
                  <a:cubicBezTo>
                    <a:pt x="10" y="89"/>
                    <a:pt x="10" y="89"/>
                    <a:pt x="10" y="89"/>
                  </a:cubicBezTo>
                  <a:cubicBezTo>
                    <a:pt x="27" y="89"/>
                    <a:pt x="27" y="89"/>
                    <a:pt x="27" y="89"/>
                  </a:cubicBezTo>
                  <a:cubicBezTo>
                    <a:pt x="53" y="89"/>
                    <a:pt x="75" y="89"/>
                    <a:pt x="117" y="89"/>
                  </a:cubicBezTo>
                  <a:cubicBezTo>
                    <a:pt x="152" y="88"/>
                    <a:pt x="170" y="88"/>
                    <a:pt x="186" y="88"/>
                  </a:cubicBezTo>
                  <a:cubicBezTo>
                    <a:pt x="189" y="66"/>
                    <a:pt x="193" y="43"/>
                    <a:pt x="198" y="17"/>
                  </a:cubicBezTo>
                  <a:cubicBezTo>
                    <a:pt x="201" y="0"/>
                    <a:pt x="201" y="0"/>
                    <a:pt x="201" y="0"/>
                  </a:cubicBezTo>
                  <a:cubicBezTo>
                    <a:pt x="268" y="16"/>
                    <a:pt x="268" y="16"/>
                    <a:pt x="268" y="16"/>
                  </a:cubicBezTo>
                  <a:cubicBezTo>
                    <a:pt x="265" y="31"/>
                    <a:pt x="265" y="31"/>
                    <a:pt x="265" y="31"/>
                  </a:cubicBezTo>
                  <a:cubicBezTo>
                    <a:pt x="261" y="50"/>
                    <a:pt x="258" y="68"/>
                    <a:pt x="255" y="87"/>
                  </a:cubicBezTo>
                  <a:cubicBezTo>
                    <a:pt x="366" y="85"/>
                    <a:pt x="457" y="82"/>
                    <a:pt x="527" y="78"/>
                  </a:cubicBezTo>
                  <a:moveTo>
                    <a:pt x="332" y="273"/>
                  </a:moveTo>
                  <a:cubicBezTo>
                    <a:pt x="299" y="273"/>
                    <a:pt x="269" y="276"/>
                    <a:pt x="242" y="283"/>
                  </a:cubicBezTo>
                  <a:cubicBezTo>
                    <a:pt x="242" y="285"/>
                    <a:pt x="242" y="285"/>
                    <a:pt x="242" y="285"/>
                  </a:cubicBezTo>
                  <a:cubicBezTo>
                    <a:pt x="242" y="342"/>
                    <a:pt x="245" y="393"/>
                    <a:pt x="252" y="438"/>
                  </a:cubicBezTo>
                  <a:cubicBezTo>
                    <a:pt x="260" y="428"/>
                    <a:pt x="269" y="416"/>
                    <a:pt x="277" y="403"/>
                  </a:cubicBezTo>
                  <a:cubicBezTo>
                    <a:pt x="302" y="365"/>
                    <a:pt x="322" y="321"/>
                    <a:pt x="339" y="273"/>
                  </a:cubicBezTo>
                  <a:cubicBezTo>
                    <a:pt x="337" y="273"/>
                    <a:pt x="335" y="273"/>
                    <a:pt x="332" y="273"/>
                  </a:cubicBezTo>
                  <a:moveTo>
                    <a:pt x="137" y="335"/>
                  </a:moveTo>
                  <a:cubicBezTo>
                    <a:pt x="91" y="372"/>
                    <a:pt x="68" y="413"/>
                    <a:pt x="68" y="457"/>
                  </a:cubicBezTo>
                  <a:cubicBezTo>
                    <a:pt x="68" y="498"/>
                    <a:pt x="82" y="514"/>
                    <a:pt x="114" y="514"/>
                  </a:cubicBezTo>
                  <a:cubicBezTo>
                    <a:pt x="140" y="514"/>
                    <a:pt x="166" y="507"/>
                    <a:pt x="192" y="493"/>
                  </a:cubicBezTo>
                  <a:cubicBezTo>
                    <a:pt x="181" y="440"/>
                    <a:pt x="175" y="379"/>
                    <a:pt x="174" y="311"/>
                  </a:cubicBezTo>
                  <a:cubicBezTo>
                    <a:pt x="161" y="318"/>
                    <a:pt x="149" y="326"/>
                    <a:pt x="137" y="3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01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decel="100000" fill="hold" nodeType="withEffect">
                                  <p:stCondLst>
                                    <p:cond delay="0"/>
                                  </p:stCondLst>
                                  <p:childTnLst>
                                    <p:animMotion origin="layout" path="M -0.02617 0 L -4.79167E-6 0 " pathEditMode="relative" rAng="0" ptsTypes="AA">
                                      <p:cBhvr>
                                        <p:cTn id="9" dur="500" fill="hold"/>
                                        <p:tgtEl>
                                          <p:spTgt spid="49"/>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decel="100000" fill="hold" grpId="1" nodeType="withEffect">
                                  <p:stCondLst>
                                    <p:cond delay="0"/>
                                  </p:stCondLst>
                                  <p:childTnLst>
                                    <p:animMotion origin="layout" path="M -0.02617 0 L -4.79167E-6 0 " pathEditMode="relative" rAng="0" ptsTypes="AA">
                                      <p:cBhvr>
                                        <p:cTn id="14" dur="500" fill="hold"/>
                                        <p:tgtEl>
                                          <p:spTgt spid="44"/>
                                        </p:tgtEl>
                                        <p:attrNameLst>
                                          <p:attrName>ppt_x</p:attrName>
                                          <p:attrName>ppt_y</p:attrName>
                                        </p:attrNameLst>
                                      </p:cBhvr>
                                      <p:rCtr x="1302" y="0"/>
                                    </p:animMotion>
                                  </p:childTnLst>
                                </p:cTn>
                              </p:par>
                              <p:par>
                                <p:cTn id="15" presetID="53" presetClass="entr" presetSubtype="16"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500" fill="hold"/>
                                        <p:tgtEl>
                                          <p:spTgt spid="65"/>
                                        </p:tgtEl>
                                        <p:attrNameLst>
                                          <p:attrName>ppt_w</p:attrName>
                                        </p:attrNameLst>
                                      </p:cBhvr>
                                      <p:tavLst>
                                        <p:tav tm="0">
                                          <p:val>
                                            <p:fltVal val="0"/>
                                          </p:val>
                                        </p:tav>
                                        <p:tav tm="100000">
                                          <p:val>
                                            <p:strVal val="#ppt_w"/>
                                          </p:val>
                                        </p:tav>
                                      </p:tavLst>
                                    </p:anim>
                                    <p:anim calcmode="lin" valueType="num">
                                      <p:cBhvr>
                                        <p:cTn id="18" dur="500" fill="hold"/>
                                        <p:tgtEl>
                                          <p:spTgt spid="65"/>
                                        </p:tgtEl>
                                        <p:attrNameLst>
                                          <p:attrName>ppt_h</p:attrName>
                                        </p:attrNameLst>
                                      </p:cBhvr>
                                      <p:tavLst>
                                        <p:tav tm="0">
                                          <p:val>
                                            <p:fltVal val="0"/>
                                          </p:val>
                                        </p:tav>
                                        <p:tav tm="100000">
                                          <p:val>
                                            <p:strVal val="#ppt_h"/>
                                          </p:val>
                                        </p:tav>
                                      </p:tavLst>
                                    </p:anim>
                                    <p:animEffect transition="in" filter="fade">
                                      <p:cBhvr>
                                        <p:cTn id="19" dur="500"/>
                                        <p:tgtEl>
                                          <p:spTgt spid="65"/>
                                        </p:tgtEl>
                                      </p:cBhvr>
                                    </p:animEffect>
                                  </p:childTnLst>
                                </p:cTn>
                              </p:par>
                              <p:par>
                                <p:cTn id="20" presetID="53" presetClass="entr" presetSubtype="16"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p:cTn id="27" dur="500" fill="hold"/>
                                        <p:tgtEl>
                                          <p:spTgt spid="73"/>
                                        </p:tgtEl>
                                        <p:attrNameLst>
                                          <p:attrName>ppt_w</p:attrName>
                                        </p:attrNameLst>
                                      </p:cBhvr>
                                      <p:tavLst>
                                        <p:tav tm="0">
                                          <p:val>
                                            <p:fltVal val="0"/>
                                          </p:val>
                                        </p:tav>
                                        <p:tav tm="100000">
                                          <p:val>
                                            <p:strVal val="#ppt_w"/>
                                          </p:val>
                                        </p:tav>
                                      </p:tavLst>
                                    </p:anim>
                                    <p:anim calcmode="lin" valueType="num">
                                      <p:cBhvr>
                                        <p:cTn id="28" dur="500" fill="hold"/>
                                        <p:tgtEl>
                                          <p:spTgt spid="73"/>
                                        </p:tgtEl>
                                        <p:attrNameLst>
                                          <p:attrName>ppt_h</p:attrName>
                                        </p:attrNameLst>
                                      </p:cBhvr>
                                      <p:tavLst>
                                        <p:tav tm="0">
                                          <p:val>
                                            <p:fltVal val="0"/>
                                          </p:val>
                                        </p:tav>
                                        <p:tav tm="100000">
                                          <p:val>
                                            <p:strVal val="#ppt_h"/>
                                          </p:val>
                                        </p:tav>
                                      </p:tavLst>
                                    </p:anim>
                                    <p:animEffect transition="in" filter="fade">
                                      <p:cBhvr>
                                        <p:cTn id="29" dur="500"/>
                                        <p:tgtEl>
                                          <p:spTgt spid="7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 calcmode="lin" valueType="num">
                                      <p:cBhvr>
                                        <p:cTn id="32" dur="500" fill="hold"/>
                                        <p:tgtEl>
                                          <p:spTgt spid="72"/>
                                        </p:tgtEl>
                                        <p:attrNameLst>
                                          <p:attrName>ppt_w</p:attrName>
                                        </p:attrNameLst>
                                      </p:cBhvr>
                                      <p:tavLst>
                                        <p:tav tm="0">
                                          <p:val>
                                            <p:fltVal val="0"/>
                                          </p:val>
                                        </p:tav>
                                        <p:tav tm="100000">
                                          <p:val>
                                            <p:strVal val="#ppt_w"/>
                                          </p:val>
                                        </p:tav>
                                      </p:tavLst>
                                    </p:anim>
                                    <p:anim calcmode="lin" valueType="num">
                                      <p:cBhvr>
                                        <p:cTn id="33" dur="500" fill="hold"/>
                                        <p:tgtEl>
                                          <p:spTgt spid="72"/>
                                        </p:tgtEl>
                                        <p:attrNameLst>
                                          <p:attrName>ppt_h</p:attrName>
                                        </p:attrNameLst>
                                      </p:cBhvr>
                                      <p:tavLst>
                                        <p:tav tm="0">
                                          <p:val>
                                            <p:fltVal val="0"/>
                                          </p:val>
                                        </p:tav>
                                        <p:tav tm="100000">
                                          <p:val>
                                            <p:strVal val="#ppt_h"/>
                                          </p:val>
                                        </p:tav>
                                      </p:tavLst>
                                    </p:anim>
                                    <p:animEffect transition="in" filter="fade">
                                      <p:cBhvr>
                                        <p:cTn id="34" dur="500"/>
                                        <p:tgtEl>
                                          <p:spTgt spid="7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3"/>
                                        </p:tgtEl>
                                        <p:attrNameLst>
                                          <p:attrName>style.visibility</p:attrName>
                                        </p:attrNameLst>
                                      </p:cBhvr>
                                      <p:to>
                                        <p:strVal val="visible"/>
                                      </p:to>
                                    </p:set>
                                    <p:animEffect transition="in" filter="fade">
                                      <p:cBhvr>
                                        <p:cTn id="53" dur="500"/>
                                        <p:tgtEl>
                                          <p:spTgt spid="1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2"/>
                                        </p:tgtEl>
                                        <p:attrNameLst>
                                          <p:attrName>style.visibility</p:attrName>
                                        </p:attrNameLst>
                                      </p:cBhvr>
                                      <p:to>
                                        <p:strVal val="visible"/>
                                      </p:to>
                                    </p:set>
                                    <p:animEffect transition="in" filter="fade">
                                      <p:cBhvr>
                                        <p:cTn id="56" dur="500"/>
                                        <p:tgtEl>
                                          <p:spTgt spid="1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9"/>
                                        </p:tgtEl>
                                        <p:attrNameLst>
                                          <p:attrName>style.visibility</p:attrName>
                                        </p:attrNameLst>
                                      </p:cBhvr>
                                      <p:to>
                                        <p:strVal val="visible"/>
                                      </p:to>
                                    </p:set>
                                    <p:animEffect transition="in" filter="fade">
                                      <p:cBhvr>
                                        <p:cTn id="59"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53" grpId="0"/>
      <p:bldP spid="72" grpId="0" animBg="1"/>
      <p:bldP spid="44" grpId="0" animBg="1"/>
      <p:bldP spid="44" grpId="1" animBg="1"/>
      <p:bldP spid="102" grpId="0"/>
      <p:bldP spid="103" grpId="0"/>
      <p:bldP spid="119" grpId="0"/>
      <p:bldP spid="120" grpId="0"/>
      <p:bldP spid="156" grpId="0"/>
      <p:bldP spid="70" grpId="0"/>
      <p:bldP spid="65"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2">
            <a:extLst>
              <a:ext uri="{FF2B5EF4-FFF2-40B4-BE49-F238E27FC236}">
                <a16:creationId xmlns:a16="http://schemas.microsoft.com/office/drawing/2014/main" id="{AFFE8BC7-2204-479B-A141-0E182026BFFC}"/>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Knowledge</a:t>
            </a:r>
            <a:endParaRPr lang="en-US" sz="4611">
              <a:gradFill>
                <a:gsLst>
                  <a:gs pos="1250">
                    <a:srgbClr val="353535"/>
                  </a:gs>
                  <a:gs pos="100000">
                    <a:srgbClr val="353535"/>
                  </a:gs>
                </a:gsLst>
                <a:lin ang="5400000" scaled="0"/>
              </a:gradFill>
              <a:latin typeface="Segoe UI Light"/>
            </a:endParaRPr>
          </a:p>
        </p:txBody>
      </p:sp>
      <p:sp>
        <p:nvSpPr>
          <p:cNvPr id="42" name="Rectangle 41"/>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a:extLst>
              <a:ext uri="{FF2B5EF4-FFF2-40B4-BE49-F238E27FC236}">
                <a16:creationId xmlns:a16="http://schemas.microsoft.com/office/drawing/2014/main" id="{16883735-26E6-401E-83CF-141732C44F3A}"/>
              </a:ext>
            </a:extLst>
          </p:cNvPr>
          <p:cNvGrpSpPr/>
          <p:nvPr/>
        </p:nvGrpSpPr>
        <p:grpSpPr>
          <a:xfrm>
            <a:off x="864" y="254613"/>
            <a:ext cx="1188839" cy="956985"/>
            <a:chOff x="864" y="254613"/>
            <a:chExt cx="1188839" cy="956985"/>
          </a:xfrm>
        </p:grpSpPr>
        <p:sp>
          <p:nvSpPr>
            <p:cNvPr id="44" name="Rectangle 43"/>
            <p:cNvSpPr/>
            <p:nvPr/>
          </p:nvSpPr>
          <p:spPr bwMode="auto">
            <a:xfrm>
              <a:off x="864" y="254613"/>
              <a:ext cx="1188839" cy="9569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31">
              <a:extLst>
                <a:ext uri="{FF2B5EF4-FFF2-40B4-BE49-F238E27FC236}">
                  <a16:creationId xmlns:a16="http://schemas.microsoft.com/office/drawing/2014/main" id="{9A15F180-3E67-49B6-845F-90137BE1FEB8}"/>
                </a:ext>
              </a:extLst>
            </p:cNvPr>
            <p:cNvGrpSpPr>
              <a:grpSpLocks noChangeAspect="1"/>
            </p:cNvGrpSpPr>
            <p:nvPr/>
          </p:nvGrpSpPr>
          <p:grpSpPr bwMode="auto">
            <a:xfrm>
              <a:off x="306387" y="445548"/>
              <a:ext cx="595981" cy="582727"/>
              <a:chOff x="1" y="-1"/>
              <a:chExt cx="2608" cy="2550"/>
            </a:xfrm>
          </p:grpSpPr>
          <p:sp>
            <p:nvSpPr>
              <p:cNvPr id="72" name="Freeform 32">
                <a:extLst>
                  <a:ext uri="{FF2B5EF4-FFF2-40B4-BE49-F238E27FC236}">
                    <a16:creationId xmlns:a16="http://schemas.microsoft.com/office/drawing/2014/main" id="{E4E0C6CC-464B-4A26-8717-502BEE9B286B}"/>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a:extLst>
                  <a:ext uri="{FF2B5EF4-FFF2-40B4-BE49-F238E27FC236}">
                    <a16:creationId xmlns:a16="http://schemas.microsoft.com/office/drawing/2014/main" id="{BE0B0EC9-4776-4F32-ADB6-BE6288593138}"/>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a:extLst>
                  <a:ext uri="{FF2B5EF4-FFF2-40B4-BE49-F238E27FC236}">
                    <a16:creationId xmlns:a16="http://schemas.microsoft.com/office/drawing/2014/main" id="{250E55BF-9B5E-4AF2-941A-4E659E0F1734}"/>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Rectangle 1">
            <a:extLst>
              <a:ext uri="{FF2B5EF4-FFF2-40B4-BE49-F238E27FC236}">
                <a16:creationId xmlns:a16="http://schemas.microsoft.com/office/drawing/2014/main" id="{1D221D3F-B151-49AD-8643-3E03B47D66E9}"/>
              </a:ext>
            </a:extLst>
          </p:cNvPr>
          <p:cNvSpPr/>
          <p:nvPr/>
        </p:nvSpPr>
        <p:spPr>
          <a:xfrm>
            <a:off x="434975" y="2151727"/>
            <a:ext cx="4741503" cy="2062103"/>
          </a:xfrm>
          <a:prstGeom prst="rect">
            <a:avLst/>
          </a:prstGeom>
        </p:spPr>
        <p:txBody>
          <a:bodyPr wrap="square">
            <a:spAutoFit/>
          </a:bodyPr>
          <a:lstStyle/>
          <a:p>
            <a:r>
              <a:rPr lang="en-US" sz="3200" dirty="0">
                <a:gradFill>
                  <a:gsLst>
                    <a:gs pos="2326">
                      <a:schemeClr val="tx1"/>
                    </a:gs>
                    <a:gs pos="30000">
                      <a:schemeClr val="tx1"/>
                    </a:gs>
                  </a:gsLst>
                  <a:lin ang="5400000" scaled="1"/>
                </a:gradFill>
                <a:latin typeface="+mj-lt"/>
              </a:rPr>
              <a:t>Map complex information and data in order to solve specific tasks </a:t>
            </a:r>
          </a:p>
          <a:p>
            <a:endParaRPr lang="en-US" sz="3200" dirty="0">
              <a:gradFill>
                <a:gsLst>
                  <a:gs pos="2326">
                    <a:schemeClr val="tx1"/>
                  </a:gs>
                  <a:gs pos="30000">
                    <a:schemeClr val="tx1"/>
                  </a:gs>
                </a:gsLst>
                <a:lin ang="5400000" scaled="1"/>
              </a:gradFill>
              <a:latin typeface="+mj-lt"/>
            </a:endParaRPr>
          </a:p>
        </p:txBody>
      </p:sp>
      <p:pic>
        <p:nvPicPr>
          <p:cNvPr id="7" name="Picture 6">
            <a:extLst>
              <a:ext uri="{FF2B5EF4-FFF2-40B4-BE49-F238E27FC236}">
                <a16:creationId xmlns:a16="http://schemas.microsoft.com/office/drawing/2014/main" id="{B5B9E65D-83CA-429B-AAEB-37521980A73B}"/>
              </a:ext>
            </a:extLst>
          </p:cNvPr>
          <p:cNvPicPr>
            <a:picLocks noChangeAspect="1"/>
          </p:cNvPicPr>
          <p:nvPr/>
        </p:nvPicPr>
        <p:blipFill rotWithShape="1">
          <a:blip r:embed="rId3"/>
          <a:srcRect l="854" r="-1"/>
          <a:stretch/>
        </p:blipFill>
        <p:spPr>
          <a:xfrm>
            <a:off x="6254853" y="1339736"/>
            <a:ext cx="4072270" cy="5089639"/>
          </a:xfrm>
          <a:prstGeom prst="rect">
            <a:avLst/>
          </a:prstGeom>
        </p:spPr>
      </p:pic>
      <p:pic>
        <p:nvPicPr>
          <p:cNvPr id="8" name="Picture 7">
            <a:extLst>
              <a:ext uri="{FF2B5EF4-FFF2-40B4-BE49-F238E27FC236}">
                <a16:creationId xmlns:a16="http://schemas.microsoft.com/office/drawing/2014/main" id="{B94F5BA8-529F-473F-B4D4-4DA9F88BDCD2}"/>
              </a:ext>
            </a:extLst>
          </p:cNvPr>
          <p:cNvPicPr>
            <a:picLocks noChangeAspect="1"/>
          </p:cNvPicPr>
          <p:nvPr/>
        </p:nvPicPr>
        <p:blipFill rotWithShape="1">
          <a:blip r:embed="rId4"/>
          <a:srcRect l="368" r="309"/>
          <a:stretch/>
        </p:blipFill>
        <p:spPr>
          <a:xfrm>
            <a:off x="6258027" y="1339736"/>
            <a:ext cx="4069251" cy="5089639"/>
          </a:xfrm>
          <a:prstGeom prst="rect">
            <a:avLst/>
          </a:prstGeom>
        </p:spPr>
      </p:pic>
    </p:spTree>
    <p:extLst>
      <p:ext uri="{BB962C8B-B14F-4D97-AF65-F5344CB8AC3E}">
        <p14:creationId xmlns:p14="http://schemas.microsoft.com/office/powerpoint/2010/main" val="21609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63" presetClass="path" presetSubtype="0" decel="100000" fill="hold" nodeType="withEffect">
                                  <p:stCondLst>
                                    <p:cond delay="0"/>
                                  </p:stCondLst>
                                  <p:childTnLst>
                                    <p:animMotion origin="layout" path="M -0.02617 0 L -4.79167E-6 0 " pathEditMode="relative" rAng="0" ptsTypes="AA">
                                      <p:cBhvr>
                                        <p:cTn id="9" dur="500" fill="hold"/>
                                        <p:tgtEl>
                                          <p:spTgt spid="48"/>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63" presetClass="path" presetSubtype="0" decel="100000" fill="hold" grpId="1" nodeType="withEffect">
                                  <p:stCondLst>
                                    <p:cond delay="0"/>
                                  </p:stCondLst>
                                  <p:childTnLst>
                                    <p:animMotion origin="layout" path="M -0.02617 0 L -4.79167E-6 0 " pathEditMode="relative" rAng="0" ptsTypes="AA">
                                      <p:cBhvr>
                                        <p:cTn id="14" dur="500" fill="hold"/>
                                        <p:tgtEl>
                                          <p:spTgt spid="47"/>
                                        </p:tgtEl>
                                        <p:attrNameLst>
                                          <p:attrName>ppt_x</p:attrName>
                                          <p:attrName>ppt_y</p:attrName>
                                        </p:attrNameLst>
                                      </p:cBhvr>
                                      <p:rCtr x="1302"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grpId="1" nodeType="withEffect">
                                  <p:stCondLst>
                                    <p:cond delay="0"/>
                                  </p:stCondLst>
                                  <p:childTnLst>
                                    <p:animMotion origin="layout" path="M -0.02617 1.11111E-6 L 1.875E-6 1.11111E-6 " pathEditMode="relative" rAng="0" ptsTypes="AA">
                                      <p:cBhvr>
                                        <p:cTn id="19" dur="500" fill="hold"/>
                                        <p:tgtEl>
                                          <p:spTgt spid="2"/>
                                        </p:tgtEl>
                                        <p:attrNameLst>
                                          <p:attrName>ppt_x</p:attrName>
                                          <p:attrName>ppt_y</p:attrName>
                                        </p:attrNameLst>
                                      </p:cBhvr>
                                      <p:rCtr x="1302"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500"/>
                            </p:stCondLst>
                            <p:childTnLst>
                              <p:par>
                                <p:cTn id="24" presetID="10" presetClass="entr" presetSubtype="0" fill="hold" nodeType="afterEffect">
                                  <p:stCondLst>
                                    <p:cond delay="2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2">
            <a:extLst>
              <a:ext uri="{FF2B5EF4-FFF2-40B4-BE49-F238E27FC236}">
                <a16:creationId xmlns:a16="http://schemas.microsoft.com/office/drawing/2014/main" id="{AFFE8BC7-2204-479B-A141-0E182026BFFC}"/>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Knowledge</a:t>
            </a:r>
            <a:endParaRPr lang="en-US" sz="4611">
              <a:gradFill>
                <a:gsLst>
                  <a:gs pos="1250">
                    <a:srgbClr val="353535"/>
                  </a:gs>
                  <a:gs pos="100000">
                    <a:srgbClr val="353535"/>
                  </a:gs>
                </a:gsLst>
                <a:lin ang="5400000" scaled="0"/>
              </a:gradFill>
              <a:latin typeface="Segoe UI Light"/>
            </a:endParaRPr>
          </a:p>
        </p:txBody>
      </p:sp>
      <p:sp>
        <p:nvSpPr>
          <p:cNvPr id="123" name="Freeform 5"/>
          <p:cNvSpPr>
            <a:spLocks noEditPoints="1"/>
          </p:cNvSpPr>
          <p:nvPr/>
        </p:nvSpPr>
        <p:spPr bwMode="auto">
          <a:xfrm>
            <a:off x="2671996" y="5837447"/>
            <a:ext cx="953911" cy="950084"/>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914139">
              <a:defRPr/>
            </a:pPr>
            <a:endParaRPr lang="en-US" sz="1371">
              <a:solidFill>
                <a:srgbClr val="353535"/>
              </a:solidFill>
              <a:latin typeface="Segoe UI Semilight"/>
            </a:endParaRPr>
          </a:p>
        </p:txBody>
      </p:sp>
      <p:sp>
        <p:nvSpPr>
          <p:cNvPr id="42" name="Rectangle 41"/>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TextBox 60"/>
          <p:cNvSpPr txBox="1"/>
          <p:nvPr/>
        </p:nvSpPr>
        <p:spPr>
          <a:xfrm>
            <a:off x="2787990" y="3568831"/>
            <a:ext cx="285081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Decision</a:t>
            </a:r>
          </a:p>
        </p:txBody>
      </p:sp>
      <p:sp>
        <p:nvSpPr>
          <p:cNvPr id="64" name="Rectangle 63"/>
          <p:cNvSpPr/>
          <p:nvPr/>
        </p:nvSpPr>
        <p:spPr>
          <a:xfrm>
            <a:off x="2978491" y="3980760"/>
            <a:ext cx="2469810" cy="674031"/>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Create custom experiences with adaptive, contextual decision-making</a:t>
            </a:r>
          </a:p>
        </p:txBody>
      </p:sp>
      <p:sp>
        <p:nvSpPr>
          <p:cNvPr id="43" name="TextBox 42">
            <a:extLst>
              <a:ext uri="{FF2B5EF4-FFF2-40B4-BE49-F238E27FC236}">
                <a16:creationId xmlns:a16="http://schemas.microsoft.com/office/drawing/2014/main" id="{7291256A-E2CE-4416-A7CF-BD83E4D38FB1}"/>
              </a:ext>
            </a:extLst>
          </p:cNvPr>
          <p:cNvSpPr txBox="1"/>
          <p:nvPr/>
        </p:nvSpPr>
        <p:spPr>
          <a:xfrm>
            <a:off x="6691902" y="3568831"/>
            <a:ext cx="2561987"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err="1">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QnA</a:t>
            </a:r>
            <a:r>
              <a:rPr lang="en-US" sz="1567"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 Maker</a:t>
            </a:r>
          </a:p>
        </p:txBody>
      </p:sp>
      <p:sp>
        <p:nvSpPr>
          <p:cNvPr id="45" name="Rectangle 44">
            <a:extLst>
              <a:ext uri="{FF2B5EF4-FFF2-40B4-BE49-F238E27FC236}">
                <a16:creationId xmlns:a16="http://schemas.microsoft.com/office/drawing/2014/main" id="{6ECB4B9C-488A-44F4-A438-DBAA57B31A46}"/>
              </a:ext>
            </a:extLst>
          </p:cNvPr>
          <p:cNvSpPr/>
          <p:nvPr/>
        </p:nvSpPr>
        <p:spPr>
          <a:xfrm>
            <a:off x="6658915" y="3980760"/>
            <a:ext cx="2627960" cy="674031"/>
          </a:xfrm>
          <a:prstGeom prst="rect">
            <a:avLst/>
          </a:prstGeom>
        </p:spPr>
        <p:txBody>
          <a:bodyPr wrap="square">
            <a:spAutoFit/>
          </a:bodyPr>
          <a:lstStyle/>
          <a:p>
            <a:pPr algn="ctr" defTabSz="914139">
              <a:lnSpc>
                <a:spcPct val="90000"/>
              </a:lnSpc>
              <a:spcAft>
                <a:spcPts val="575"/>
              </a:spcAft>
              <a:defRPr/>
            </a:pPr>
            <a:r>
              <a:rPr lang="en-US" sz="140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Distill information into conversational, easy-to-navigate answers</a:t>
            </a:r>
          </a:p>
        </p:txBody>
      </p:sp>
      <p:grpSp>
        <p:nvGrpSpPr>
          <p:cNvPr id="54" name="Group 8">
            <a:extLst>
              <a:ext uri="{FF2B5EF4-FFF2-40B4-BE49-F238E27FC236}">
                <a16:creationId xmlns:a16="http://schemas.microsoft.com/office/drawing/2014/main" id="{DF5983E9-3710-4D53-8AFA-E5F4C43E03A7}"/>
              </a:ext>
            </a:extLst>
          </p:cNvPr>
          <p:cNvGrpSpPr>
            <a:grpSpLocks noChangeAspect="1"/>
          </p:cNvGrpSpPr>
          <p:nvPr/>
        </p:nvGrpSpPr>
        <p:grpSpPr bwMode="auto">
          <a:xfrm>
            <a:off x="3886971" y="2738706"/>
            <a:ext cx="652848" cy="578655"/>
            <a:chOff x="0" y="2"/>
            <a:chExt cx="2675" cy="2371"/>
          </a:xfrm>
          <a:solidFill>
            <a:srgbClr val="047CDA"/>
          </a:solidFill>
        </p:grpSpPr>
        <p:sp>
          <p:nvSpPr>
            <p:cNvPr id="55" name="Freeform 9">
              <a:extLst>
                <a:ext uri="{FF2B5EF4-FFF2-40B4-BE49-F238E27FC236}">
                  <a16:creationId xmlns:a16="http://schemas.microsoft.com/office/drawing/2014/main" id="{6C81B3DE-81B7-46DA-9B6A-032195D05531}"/>
                </a:ext>
              </a:extLst>
            </p:cNvPr>
            <p:cNvSpPr>
              <a:spLocks noEditPoints="1"/>
            </p:cNvSpPr>
            <p:nvPr/>
          </p:nvSpPr>
          <p:spPr bwMode="auto">
            <a:xfrm>
              <a:off x="0" y="1329"/>
              <a:ext cx="2413" cy="1044"/>
            </a:xfrm>
            <a:custGeom>
              <a:avLst/>
              <a:gdLst>
                <a:gd name="T0" fmla="*/ 670 w 2413"/>
                <a:gd name="T1" fmla="*/ 0 h 1044"/>
                <a:gd name="T2" fmla="*/ 0 w 2413"/>
                <a:gd name="T3" fmla="*/ 523 h 1044"/>
                <a:gd name="T4" fmla="*/ 670 w 2413"/>
                <a:gd name="T5" fmla="*/ 1044 h 1044"/>
                <a:gd name="T6" fmla="*/ 2413 w 2413"/>
                <a:gd name="T7" fmla="*/ 1044 h 1044"/>
                <a:gd name="T8" fmla="*/ 2413 w 2413"/>
                <a:gd name="T9" fmla="*/ 0 h 1044"/>
                <a:gd name="T10" fmla="*/ 670 w 2413"/>
                <a:gd name="T11" fmla="*/ 0 h 1044"/>
                <a:gd name="T12" fmla="*/ 308 w 2413"/>
                <a:gd name="T13" fmla="*/ 523 h 1044"/>
                <a:gd name="T14" fmla="*/ 734 w 2413"/>
                <a:gd name="T15" fmla="*/ 190 h 1044"/>
                <a:gd name="T16" fmla="*/ 2223 w 2413"/>
                <a:gd name="T17" fmla="*/ 190 h 1044"/>
                <a:gd name="T18" fmla="*/ 2223 w 2413"/>
                <a:gd name="T19" fmla="*/ 855 h 1044"/>
                <a:gd name="T20" fmla="*/ 734 w 2413"/>
                <a:gd name="T21" fmla="*/ 855 h 1044"/>
                <a:gd name="T22" fmla="*/ 308 w 2413"/>
                <a:gd name="T23" fmla="*/ 523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3" h="1044">
                  <a:moveTo>
                    <a:pt x="670" y="0"/>
                  </a:moveTo>
                  <a:lnTo>
                    <a:pt x="0" y="523"/>
                  </a:lnTo>
                  <a:lnTo>
                    <a:pt x="670" y="1044"/>
                  </a:lnTo>
                  <a:lnTo>
                    <a:pt x="2413" y="1044"/>
                  </a:lnTo>
                  <a:lnTo>
                    <a:pt x="2413" y="0"/>
                  </a:lnTo>
                  <a:lnTo>
                    <a:pt x="670" y="0"/>
                  </a:lnTo>
                  <a:close/>
                  <a:moveTo>
                    <a:pt x="308" y="523"/>
                  </a:moveTo>
                  <a:lnTo>
                    <a:pt x="734" y="190"/>
                  </a:lnTo>
                  <a:lnTo>
                    <a:pt x="2223" y="190"/>
                  </a:lnTo>
                  <a:lnTo>
                    <a:pt x="2223" y="855"/>
                  </a:lnTo>
                  <a:lnTo>
                    <a:pt x="734" y="855"/>
                  </a:lnTo>
                  <a:lnTo>
                    <a:pt x="308"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
              <a:extLst>
                <a:ext uri="{FF2B5EF4-FFF2-40B4-BE49-F238E27FC236}">
                  <a16:creationId xmlns:a16="http://schemas.microsoft.com/office/drawing/2014/main" id="{FC66A43B-D86A-4D19-A5AE-A329E8BED019}"/>
                </a:ext>
              </a:extLst>
            </p:cNvPr>
            <p:cNvSpPr>
              <a:spLocks noEditPoints="1"/>
            </p:cNvSpPr>
            <p:nvPr/>
          </p:nvSpPr>
          <p:spPr bwMode="auto">
            <a:xfrm>
              <a:off x="237" y="2"/>
              <a:ext cx="2438" cy="1044"/>
            </a:xfrm>
            <a:custGeom>
              <a:avLst/>
              <a:gdLst>
                <a:gd name="T0" fmla="*/ 0 w 2438"/>
                <a:gd name="T1" fmla="*/ 0 h 1044"/>
                <a:gd name="T2" fmla="*/ 0 w 2438"/>
                <a:gd name="T3" fmla="*/ 1044 h 1044"/>
                <a:gd name="T4" fmla="*/ 1768 w 2438"/>
                <a:gd name="T5" fmla="*/ 1044 h 1044"/>
                <a:gd name="T6" fmla="*/ 2438 w 2438"/>
                <a:gd name="T7" fmla="*/ 521 h 1044"/>
                <a:gd name="T8" fmla="*/ 1768 w 2438"/>
                <a:gd name="T9" fmla="*/ 0 h 1044"/>
                <a:gd name="T10" fmla="*/ 0 w 2438"/>
                <a:gd name="T11" fmla="*/ 0 h 1044"/>
                <a:gd name="T12" fmla="*/ 189 w 2438"/>
                <a:gd name="T13" fmla="*/ 190 h 1044"/>
                <a:gd name="T14" fmla="*/ 1704 w 2438"/>
                <a:gd name="T15" fmla="*/ 190 h 1044"/>
                <a:gd name="T16" fmla="*/ 2130 w 2438"/>
                <a:gd name="T17" fmla="*/ 521 h 1044"/>
                <a:gd name="T18" fmla="*/ 1704 w 2438"/>
                <a:gd name="T19" fmla="*/ 854 h 1044"/>
                <a:gd name="T20" fmla="*/ 189 w 2438"/>
                <a:gd name="T21" fmla="*/ 854 h 1044"/>
                <a:gd name="T22" fmla="*/ 189 w 2438"/>
                <a:gd name="T23" fmla="*/ 19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8" h="1044">
                  <a:moveTo>
                    <a:pt x="0" y="0"/>
                  </a:moveTo>
                  <a:lnTo>
                    <a:pt x="0" y="1044"/>
                  </a:lnTo>
                  <a:lnTo>
                    <a:pt x="1768" y="1044"/>
                  </a:lnTo>
                  <a:lnTo>
                    <a:pt x="2438" y="521"/>
                  </a:lnTo>
                  <a:lnTo>
                    <a:pt x="1768" y="0"/>
                  </a:lnTo>
                  <a:lnTo>
                    <a:pt x="0" y="0"/>
                  </a:lnTo>
                  <a:close/>
                  <a:moveTo>
                    <a:pt x="189" y="190"/>
                  </a:moveTo>
                  <a:lnTo>
                    <a:pt x="1704" y="190"/>
                  </a:lnTo>
                  <a:lnTo>
                    <a:pt x="2130" y="521"/>
                  </a:lnTo>
                  <a:lnTo>
                    <a:pt x="1704" y="854"/>
                  </a:lnTo>
                  <a:lnTo>
                    <a:pt x="189" y="854"/>
                  </a:lnTo>
                  <a:lnTo>
                    <a:pt x="189"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Freeform 23">
            <a:extLst>
              <a:ext uri="{FF2B5EF4-FFF2-40B4-BE49-F238E27FC236}">
                <a16:creationId xmlns:a16="http://schemas.microsoft.com/office/drawing/2014/main" id="{A11C8871-D569-4613-AB3C-4CC03EA5F20A}"/>
              </a:ext>
            </a:extLst>
          </p:cNvPr>
          <p:cNvSpPr>
            <a:spLocks noEditPoints="1"/>
          </p:cNvSpPr>
          <p:nvPr/>
        </p:nvSpPr>
        <p:spPr bwMode="auto">
          <a:xfrm>
            <a:off x="7610913" y="2695329"/>
            <a:ext cx="723964" cy="665408"/>
          </a:xfrm>
          <a:custGeom>
            <a:avLst/>
            <a:gdLst>
              <a:gd name="T0" fmla="*/ 1142 w 1308"/>
              <a:gd name="T1" fmla="*/ 686 h 1200"/>
              <a:gd name="T2" fmla="*/ 982 w 1308"/>
              <a:gd name="T3" fmla="*/ 616 h 1200"/>
              <a:gd name="T4" fmla="*/ 965 w 1308"/>
              <a:gd name="T5" fmla="*/ 617 h 1200"/>
              <a:gd name="T6" fmla="*/ 958 w 1308"/>
              <a:gd name="T7" fmla="*/ 617 h 1200"/>
              <a:gd name="T8" fmla="*/ 629 w 1308"/>
              <a:gd name="T9" fmla="*/ 343 h 1200"/>
              <a:gd name="T10" fmla="*/ 434 w 1308"/>
              <a:gd name="T11" fmla="*/ 343 h 1200"/>
              <a:gd name="T12" fmla="*/ 679 w 1308"/>
              <a:gd name="T13" fmla="*/ 91 h 1200"/>
              <a:gd name="T14" fmla="*/ 965 w 1308"/>
              <a:gd name="T15" fmla="*/ 91 h 1200"/>
              <a:gd name="T16" fmla="*/ 1210 w 1308"/>
              <a:gd name="T17" fmla="*/ 344 h 1200"/>
              <a:gd name="T18" fmla="*/ 1210 w 1308"/>
              <a:gd name="T19" fmla="*/ 364 h 1200"/>
              <a:gd name="T20" fmla="*/ 1098 w 1308"/>
              <a:gd name="T21" fmla="*/ 576 h 1200"/>
              <a:gd name="T22" fmla="*/ 1142 w 1308"/>
              <a:gd name="T23" fmla="*/ 686 h 1200"/>
              <a:gd name="T24" fmla="*/ 629 w 1308"/>
              <a:gd name="T25" fmla="*/ 960 h 1200"/>
              <a:gd name="T26" fmla="*/ 343 w 1308"/>
              <a:gd name="T27" fmla="*/ 960 h 1200"/>
              <a:gd name="T28" fmla="*/ 326 w 1308"/>
              <a:gd name="T29" fmla="*/ 959 h 1200"/>
              <a:gd name="T30" fmla="*/ 166 w 1308"/>
              <a:gd name="T31" fmla="*/ 1028 h 1200"/>
              <a:gd name="T32" fmla="*/ 210 w 1308"/>
              <a:gd name="T33" fmla="*/ 919 h 1200"/>
              <a:gd name="T34" fmla="*/ 98 w 1308"/>
              <a:gd name="T35" fmla="*/ 707 h 1200"/>
              <a:gd name="T36" fmla="*/ 98 w 1308"/>
              <a:gd name="T37" fmla="*/ 687 h 1200"/>
              <a:gd name="T38" fmla="*/ 343 w 1308"/>
              <a:gd name="T39" fmla="*/ 434 h 1200"/>
              <a:gd name="T40" fmla="*/ 350 w 1308"/>
              <a:gd name="T41" fmla="*/ 434 h 1200"/>
              <a:gd name="T42" fmla="*/ 444 w 1308"/>
              <a:gd name="T43" fmla="*/ 434 h 1200"/>
              <a:gd name="T44" fmla="*/ 629 w 1308"/>
              <a:gd name="T45" fmla="*/ 434 h 1200"/>
              <a:gd name="T46" fmla="*/ 864 w 1308"/>
              <a:gd name="T47" fmla="*/ 617 h 1200"/>
              <a:gd name="T48" fmla="*/ 874 w 1308"/>
              <a:gd name="T49" fmla="*/ 687 h 1200"/>
              <a:gd name="T50" fmla="*/ 874 w 1308"/>
              <a:gd name="T51" fmla="*/ 707 h 1200"/>
              <a:gd name="T52" fmla="*/ 874 w 1308"/>
              <a:gd name="T53" fmla="*/ 709 h 1200"/>
              <a:gd name="T54" fmla="*/ 629 w 1308"/>
              <a:gd name="T55" fmla="*/ 960 h 1200"/>
              <a:gd name="T56" fmla="*/ 1207 w 1308"/>
              <a:gd name="T57" fmla="*/ 603 h 1200"/>
              <a:gd name="T58" fmla="*/ 1301 w 1308"/>
              <a:gd name="T59" fmla="*/ 364 h 1200"/>
              <a:gd name="T60" fmla="*/ 1301 w 1308"/>
              <a:gd name="T61" fmla="*/ 344 h 1200"/>
              <a:gd name="T62" fmla="*/ 965 w 1308"/>
              <a:gd name="T63" fmla="*/ 0 h 1200"/>
              <a:gd name="T64" fmla="*/ 679 w 1308"/>
              <a:gd name="T65" fmla="*/ 0 h 1200"/>
              <a:gd name="T66" fmla="*/ 343 w 1308"/>
              <a:gd name="T67" fmla="*/ 343 h 1200"/>
              <a:gd name="T68" fmla="*/ 7 w 1308"/>
              <a:gd name="T69" fmla="*/ 687 h 1200"/>
              <a:gd name="T70" fmla="*/ 7 w 1308"/>
              <a:gd name="T71" fmla="*/ 707 h 1200"/>
              <a:gd name="T72" fmla="*/ 101 w 1308"/>
              <a:gd name="T73" fmla="*/ 946 h 1200"/>
              <a:gd name="T74" fmla="*/ 0 w 1308"/>
              <a:gd name="T75" fmla="*/ 1200 h 1200"/>
              <a:gd name="T76" fmla="*/ 343 w 1308"/>
              <a:gd name="T77" fmla="*/ 1051 h 1200"/>
              <a:gd name="T78" fmla="*/ 629 w 1308"/>
              <a:gd name="T79" fmla="*/ 1051 h 1200"/>
              <a:gd name="T80" fmla="*/ 965 w 1308"/>
              <a:gd name="T81" fmla="*/ 709 h 1200"/>
              <a:gd name="T82" fmla="*/ 1308 w 1308"/>
              <a:gd name="T83" fmla="*/ 857 h 1200"/>
              <a:gd name="T84" fmla="*/ 1207 w 1308"/>
              <a:gd name="T85" fmla="*/ 603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8" h="1200">
                <a:moveTo>
                  <a:pt x="1142" y="686"/>
                </a:moveTo>
                <a:cubicBezTo>
                  <a:pt x="982" y="616"/>
                  <a:pt x="982" y="616"/>
                  <a:pt x="982" y="616"/>
                </a:cubicBezTo>
                <a:cubicBezTo>
                  <a:pt x="976" y="617"/>
                  <a:pt x="971" y="617"/>
                  <a:pt x="965" y="617"/>
                </a:cubicBezTo>
                <a:cubicBezTo>
                  <a:pt x="958" y="617"/>
                  <a:pt x="958" y="617"/>
                  <a:pt x="958" y="617"/>
                </a:cubicBezTo>
                <a:cubicBezTo>
                  <a:pt x="927" y="461"/>
                  <a:pt x="791" y="343"/>
                  <a:pt x="629" y="343"/>
                </a:cubicBezTo>
                <a:cubicBezTo>
                  <a:pt x="434" y="343"/>
                  <a:pt x="434" y="343"/>
                  <a:pt x="434" y="343"/>
                </a:cubicBezTo>
                <a:cubicBezTo>
                  <a:pt x="435" y="204"/>
                  <a:pt x="545" y="91"/>
                  <a:pt x="679" y="91"/>
                </a:cubicBezTo>
                <a:cubicBezTo>
                  <a:pt x="965" y="91"/>
                  <a:pt x="965" y="91"/>
                  <a:pt x="965" y="91"/>
                </a:cubicBezTo>
                <a:cubicBezTo>
                  <a:pt x="1100" y="91"/>
                  <a:pt x="1210" y="205"/>
                  <a:pt x="1210" y="344"/>
                </a:cubicBezTo>
                <a:cubicBezTo>
                  <a:pt x="1210" y="364"/>
                  <a:pt x="1210" y="364"/>
                  <a:pt x="1210" y="364"/>
                </a:cubicBezTo>
                <a:cubicBezTo>
                  <a:pt x="1210" y="453"/>
                  <a:pt x="1165" y="531"/>
                  <a:pt x="1098" y="576"/>
                </a:cubicBezTo>
                <a:lnTo>
                  <a:pt x="1142" y="686"/>
                </a:lnTo>
                <a:close/>
                <a:moveTo>
                  <a:pt x="629" y="960"/>
                </a:moveTo>
                <a:cubicBezTo>
                  <a:pt x="343" y="960"/>
                  <a:pt x="343" y="960"/>
                  <a:pt x="343" y="960"/>
                </a:cubicBezTo>
                <a:cubicBezTo>
                  <a:pt x="337" y="960"/>
                  <a:pt x="332" y="960"/>
                  <a:pt x="326" y="959"/>
                </a:cubicBezTo>
                <a:cubicBezTo>
                  <a:pt x="166" y="1028"/>
                  <a:pt x="166" y="1028"/>
                  <a:pt x="166" y="1028"/>
                </a:cubicBezTo>
                <a:cubicBezTo>
                  <a:pt x="210" y="919"/>
                  <a:pt x="210" y="919"/>
                  <a:pt x="210" y="919"/>
                </a:cubicBezTo>
                <a:cubicBezTo>
                  <a:pt x="143" y="874"/>
                  <a:pt x="98" y="795"/>
                  <a:pt x="98" y="707"/>
                </a:cubicBezTo>
                <a:cubicBezTo>
                  <a:pt x="98" y="687"/>
                  <a:pt x="98" y="687"/>
                  <a:pt x="98" y="687"/>
                </a:cubicBezTo>
                <a:cubicBezTo>
                  <a:pt x="98" y="548"/>
                  <a:pt x="208" y="434"/>
                  <a:pt x="343" y="434"/>
                </a:cubicBezTo>
                <a:cubicBezTo>
                  <a:pt x="350" y="434"/>
                  <a:pt x="350" y="434"/>
                  <a:pt x="350" y="434"/>
                </a:cubicBezTo>
                <a:cubicBezTo>
                  <a:pt x="444" y="434"/>
                  <a:pt x="444" y="434"/>
                  <a:pt x="444" y="434"/>
                </a:cubicBezTo>
                <a:cubicBezTo>
                  <a:pt x="629" y="434"/>
                  <a:pt x="629" y="434"/>
                  <a:pt x="629" y="434"/>
                </a:cubicBezTo>
                <a:cubicBezTo>
                  <a:pt x="740" y="434"/>
                  <a:pt x="835" y="512"/>
                  <a:pt x="864" y="617"/>
                </a:cubicBezTo>
                <a:cubicBezTo>
                  <a:pt x="871" y="639"/>
                  <a:pt x="874" y="663"/>
                  <a:pt x="874" y="687"/>
                </a:cubicBezTo>
                <a:cubicBezTo>
                  <a:pt x="874" y="707"/>
                  <a:pt x="874" y="707"/>
                  <a:pt x="874" y="707"/>
                </a:cubicBezTo>
                <a:cubicBezTo>
                  <a:pt x="874" y="708"/>
                  <a:pt x="874" y="708"/>
                  <a:pt x="874" y="709"/>
                </a:cubicBezTo>
                <a:cubicBezTo>
                  <a:pt x="873" y="847"/>
                  <a:pt x="763" y="960"/>
                  <a:pt x="629" y="960"/>
                </a:cubicBezTo>
                <a:close/>
                <a:moveTo>
                  <a:pt x="1207" y="603"/>
                </a:moveTo>
                <a:cubicBezTo>
                  <a:pt x="1267" y="540"/>
                  <a:pt x="1301" y="455"/>
                  <a:pt x="1301" y="364"/>
                </a:cubicBezTo>
                <a:cubicBezTo>
                  <a:pt x="1301" y="344"/>
                  <a:pt x="1301" y="344"/>
                  <a:pt x="1301" y="344"/>
                </a:cubicBezTo>
                <a:cubicBezTo>
                  <a:pt x="1301" y="155"/>
                  <a:pt x="1151" y="0"/>
                  <a:pt x="965" y="0"/>
                </a:cubicBezTo>
                <a:cubicBezTo>
                  <a:pt x="679" y="0"/>
                  <a:pt x="679" y="0"/>
                  <a:pt x="679" y="0"/>
                </a:cubicBezTo>
                <a:cubicBezTo>
                  <a:pt x="494" y="0"/>
                  <a:pt x="343" y="155"/>
                  <a:pt x="343" y="343"/>
                </a:cubicBezTo>
                <a:cubicBezTo>
                  <a:pt x="157" y="343"/>
                  <a:pt x="7" y="498"/>
                  <a:pt x="7" y="687"/>
                </a:cubicBezTo>
                <a:cubicBezTo>
                  <a:pt x="7" y="707"/>
                  <a:pt x="7" y="707"/>
                  <a:pt x="7" y="707"/>
                </a:cubicBezTo>
                <a:cubicBezTo>
                  <a:pt x="7" y="798"/>
                  <a:pt x="41" y="882"/>
                  <a:pt x="101" y="946"/>
                </a:cubicBezTo>
                <a:cubicBezTo>
                  <a:pt x="0" y="1200"/>
                  <a:pt x="0" y="1200"/>
                  <a:pt x="0" y="1200"/>
                </a:cubicBezTo>
                <a:cubicBezTo>
                  <a:pt x="343" y="1051"/>
                  <a:pt x="343" y="1051"/>
                  <a:pt x="343" y="1051"/>
                </a:cubicBezTo>
                <a:cubicBezTo>
                  <a:pt x="629" y="1051"/>
                  <a:pt x="629" y="1051"/>
                  <a:pt x="629" y="1051"/>
                </a:cubicBezTo>
                <a:cubicBezTo>
                  <a:pt x="814" y="1051"/>
                  <a:pt x="965" y="897"/>
                  <a:pt x="965" y="709"/>
                </a:cubicBezTo>
                <a:cubicBezTo>
                  <a:pt x="1308" y="857"/>
                  <a:pt x="1308" y="857"/>
                  <a:pt x="1308" y="857"/>
                </a:cubicBezTo>
                <a:lnTo>
                  <a:pt x="1207" y="603"/>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8" name="Group 47">
            <a:extLst>
              <a:ext uri="{FF2B5EF4-FFF2-40B4-BE49-F238E27FC236}">
                <a16:creationId xmlns:a16="http://schemas.microsoft.com/office/drawing/2014/main" id="{16883735-26E6-401E-83CF-141732C44F3A}"/>
              </a:ext>
            </a:extLst>
          </p:cNvPr>
          <p:cNvGrpSpPr/>
          <p:nvPr/>
        </p:nvGrpSpPr>
        <p:grpSpPr>
          <a:xfrm>
            <a:off x="864" y="254613"/>
            <a:ext cx="1188839" cy="956985"/>
            <a:chOff x="864" y="254613"/>
            <a:chExt cx="1188839" cy="956985"/>
          </a:xfrm>
        </p:grpSpPr>
        <p:sp>
          <p:nvSpPr>
            <p:cNvPr id="44" name="Rectangle 43"/>
            <p:cNvSpPr/>
            <p:nvPr/>
          </p:nvSpPr>
          <p:spPr bwMode="auto">
            <a:xfrm>
              <a:off x="864" y="254613"/>
              <a:ext cx="1188839" cy="9569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31">
              <a:extLst>
                <a:ext uri="{FF2B5EF4-FFF2-40B4-BE49-F238E27FC236}">
                  <a16:creationId xmlns:a16="http://schemas.microsoft.com/office/drawing/2014/main" id="{9A15F180-3E67-49B6-845F-90137BE1FEB8}"/>
                </a:ext>
              </a:extLst>
            </p:cNvPr>
            <p:cNvGrpSpPr>
              <a:grpSpLocks noChangeAspect="1"/>
            </p:cNvGrpSpPr>
            <p:nvPr/>
          </p:nvGrpSpPr>
          <p:grpSpPr bwMode="auto">
            <a:xfrm>
              <a:off x="306387" y="445548"/>
              <a:ext cx="595981" cy="582727"/>
              <a:chOff x="1" y="-1"/>
              <a:chExt cx="2608" cy="2550"/>
            </a:xfrm>
          </p:grpSpPr>
          <p:sp>
            <p:nvSpPr>
              <p:cNvPr id="72" name="Freeform 32">
                <a:extLst>
                  <a:ext uri="{FF2B5EF4-FFF2-40B4-BE49-F238E27FC236}">
                    <a16:creationId xmlns:a16="http://schemas.microsoft.com/office/drawing/2014/main" id="{E4E0C6CC-464B-4A26-8717-502BEE9B286B}"/>
                  </a:ext>
                </a:extLst>
              </p:cNvPr>
              <p:cNvSpPr>
                <a:spLocks noEditPoints="1"/>
              </p:cNvSpPr>
              <p:nvPr/>
            </p:nvSpPr>
            <p:spPr bwMode="auto">
              <a:xfrm>
                <a:off x="1224" y="691"/>
                <a:ext cx="1385" cy="1166"/>
              </a:xfrm>
              <a:custGeom>
                <a:avLst/>
                <a:gdLst>
                  <a:gd name="T0" fmla="*/ 347 w 1385"/>
                  <a:gd name="T1" fmla="*/ 0 h 1166"/>
                  <a:gd name="T2" fmla="*/ 0 w 1385"/>
                  <a:gd name="T3" fmla="*/ 583 h 1166"/>
                  <a:gd name="T4" fmla="*/ 347 w 1385"/>
                  <a:gd name="T5" fmla="*/ 1166 h 1166"/>
                  <a:gd name="T6" fmla="*/ 1038 w 1385"/>
                  <a:gd name="T7" fmla="*/ 1166 h 1166"/>
                  <a:gd name="T8" fmla="*/ 1385 w 1385"/>
                  <a:gd name="T9" fmla="*/ 583 h 1166"/>
                  <a:gd name="T10" fmla="*/ 1038 w 1385"/>
                  <a:gd name="T11" fmla="*/ 0 h 1166"/>
                  <a:gd name="T12" fmla="*/ 347 w 1385"/>
                  <a:gd name="T13" fmla="*/ 0 h 1166"/>
                  <a:gd name="T14" fmla="*/ 233 w 1385"/>
                  <a:gd name="T15" fmla="*/ 583 h 1166"/>
                  <a:gd name="T16" fmla="*/ 462 w 1385"/>
                  <a:gd name="T17" fmla="*/ 200 h 1166"/>
                  <a:gd name="T18" fmla="*/ 923 w 1385"/>
                  <a:gd name="T19" fmla="*/ 200 h 1166"/>
                  <a:gd name="T20" fmla="*/ 1152 w 1385"/>
                  <a:gd name="T21" fmla="*/ 583 h 1166"/>
                  <a:gd name="T22" fmla="*/ 923 w 1385"/>
                  <a:gd name="T23" fmla="*/ 966 h 1166"/>
                  <a:gd name="T24" fmla="*/ 462 w 1385"/>
                  <a:gd name="T25" fmla="*/ 966 h 1166"/>
                  <a:gd name="T26" fmla="*/ 233 w 1385"/>
                  <a:gd name="T27"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6">
                    <a:moveTo>
                      <a:pt x="347" y="0"/>
                    </a:moveTo>
                    <a:lnTo>
                      <a:pt x="0" y="583"/>
                    </a:lnTo>
                    <a:lnTo>
                      <a:pt x="347" y="1166"/>
                    </a:lnTo>
                    <a:lnTo>
                      <a:pt x="1038" y="1166"/>
                    </a:lnTo>
                    <a:lnTo>
                      <a:pt x="1385" y="583"/>
                    </a:lnTo>
                    <a:lnTo>
                      <a:pt x="1038" y="0"/>
                    </a:lnTo>
                    <a:lnTo>
                      <a:pt x="347" y="0"/>
                    </a:lnTo>
                    <a:close/>
                    <a:moveTo>
                      <a:pt x="233" y="583"/>
                    </a:moveTo>
                    <a:lnTo>
                      <a:pt x="462" y="200"/>
                    </a:lnTo>
                    <a:lnTo>
                      <a:pt x="923" y="200"/>
                    </a:lnTo>
                    <a:lnTo>
                      <a:pt x="1152" y="583"/>
                    </a:lnTo>
                    <a:lnTo>
                      <a:pt x="923" y="966"/>
                    </a:lnTo>
                    <a:lnTo>
                      <a:pt x="462" y="966"/>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3">
                <a:extLst>
                  <a:ext uri="{FF2B5EF4-FFF2-40B4-BE49-F238E27FC236}">
                    <a16:creationId xmlns:a16="http://schemas.microsoft.com/office/drawing/2014/main" id="{BE0B0EC9-4776-4F32-ADB6-BE6288593138}"/>
                  </a:ext>
                </a:extLst>
              </p:cNvPr>
              <p:cNvSpPr>
                <a:spLocks noEditPoints="1"/>
              </p:cNvSpPr>
              <p:nvPr/>
            </p:nvSpPr>
            <p:spPr bwMode="auto">
              <a:xfrm>
                <a:off x="1" y="-1"/>
                <a:ext cx="1385" cy="1167"/>
              </a:xfrm>
              <a:custGeom>
                <a:avLst/>
                <a:gdLst>
                  <a:gd name="T0" fmla="*/ 347 w 1385"/>
                  <a:gd name="T1" fmla="*/ 0 h 1167"/>
                  <a:gd name="T2" fmla="*/ 0 w 1385"/>
                  <a:gd name="T3" fmla="*/ 583 h 1167"/>
                  <a:gd name="T4" fmla="*/ 347 w 1385"/>
                  <a:gd name="T5" fmla="*/ 1167 h 1167"/>
                  <a:gd name="T6" fmla="*/ 1038 w 1385"/>
                  <a:gd name="T7" fmla="*/ 1167 h 1167"/>
                  <a:gd name="T8" fmla="*/ 1385 w 1385"/>
                  <a:gd name="T9" fmla="*/ 583 h 1167"/>
                  <a:gd name="T10" fmla="*/ 1038 w 1385"/>
                  <a:gd name="T11" fmla="*/ 0 h 1167"/>
                  <a:gd name="T12" fmla="*/ 347 w 1385"/>
                  <a:gd name="T13" fmla="*/ 0 h 1167"/>
                  <a:gd name="T14" fmla="*/ 233 w 1385"/>
                  <a:gd name="T15" fmla="*/ 583 h 1167"/>
                  <a:gd name="T16" fmla="*/ 462 w 1385"/>
                  <a:gd name="T17" fmla="*/ 200 h 1167"/>
                  <a:gd name="T18" fmla="*/ 923 w 1385"/>
                  <a:gd name="T19" fmla="*/ 200 h 1167"/>
                  <a:gd name="T20" fmla="*/ 1152 w 1385"/>
                  <a:gd name="T21" fmla="*/ 583 h 1167"/>
                  <a:gd name="T22" fmla="*/ 923 w 1385"/>
                  <a:gd name="T23" fmla="*/ 967 h 1167"/>
                  <a:gd name="T24" fmla="*/ 462 w 1385"/>
                  <a:gd name="T25" fmla="*/ 967 h 1167"/>
                  <a:gd name="T26" fmla="*/ 233 w 1385"/>
                  <a:gd name="T27"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3"/>
                    </a:lnTo>
                    <a:lnTo>
                      <a:pt x="347" y="1167"/>
                    </a:lnTo>
                    <a:lnTo>
                      <a:pt x="1038" y="1167"/>
                    </a:lnTo>
                    <a:lnTo>
                      <a:pt x="1385" y="583"/>
                    </a:lnTo>
                    <a:lnTo>
                      <a:pt x="1038" y="0"/>
                    </a:lnTo>
                    <a:lnTo>
                      <a:pt x="347" y="0"/>
                    </a:lnTo>
                    <a:close/>
                    <a:moveTo>
                      <a:pt x="233" y="583"/>
                    </a:moveTo>
                    <a:lnTo>
                      <a:pt x="462" y="200"/>
                    </a:lnTo>
                    <a:lnTo>
                      <a:pt x="923" y="200"/>
                    </a:lnTo>
                    <a:lnTo>
                      <a:pt x="1152" y="583"/>
                    </a:lnTo>
                    <a:lnTo>
                      <a:pt x="923" y="967"/>
                    </a:lnTo>
                    <a:lnTo>
                      <a:pt x="462" y="967"/>
                    </a:lnTo>
                    <a:lnTo>
                      <a:pt x="233" y="5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
                <a:extLst>
                  <a:ext uri="{FF2B5EF4-FFF2-40B4-BE49-F238E27FC236}">
                    <a16:creationId xmlns:a16="http://schemas.microsoft.com/office/drawing/2014/main" id="{250E55BF-9B5E-4AF2-941A-4E659E0F1734}"/>
                  </a:ext>
                </a:extLst>
              </p:cNvPr>
              <p:cNvSpPr>
                <a:spLocks noEditPoints="1"/>
              </p:cNvSpPr>
              <p:nvPr/>
            </p:nvSpPr>
            <p:spPr bwMode="auto">
              <a:xfrm>
                <a:off x="1" y="1382"/>
                <a:ext cx="1385" cy="1167"/>
              </a:xfrm>
              <a:custGeom>
                <a:avLst/>
                <a:gdLst>
                  <a:gd name="T0" fmla="*/ 347 w 1385"/>
                  <a:gd name="T1" fmla="*/ 0 h 1167"/>
                  <a:gd name="T2" fmla="*/ 0 w 1385"/>
                  <a:gd name="T3" fmla="*/ 584 h 1167"/>
                  <a:gd name="T4" fmla="*/ 347 w 1385"/>
                  <a:gd name="T5" fmla="*/ 1167 h 1167"/>
                  <a:gd name="T6" fmla="*/ 1038 w 1385"/>
                  <a:gd name="T7" fmla="*/ 1167 h 1167"/>
                  <a:gd name="T8" fmla="*/ 1385 w 1385"/>
                  <a:gd name="T9" fmla="*/ 584 h 1167"/>
                  <a:gd name="T10" fmla="*/ 1038 w 1385"/>
                  <a:gd name="T11" fmla="*/ 0 h 1167"/>
                  <a:gd name="T12" fmla="*/ 347 w 1385"/>
                  <a:gd name="T13" fmla="*/ 0 h 1167"/>
                  <a:gd name="T14" fmla="*/ 233 w 1385"/>
                  <a:gd name="T15" fmla="*/ 584 h 1167"/>
                  <a:gd name="T16" fmla="*/ 462 w 1385"/>
                  <a:gd name="T17" fmla="*/ 200 h 1167"/>
                  <a:gd name="T18" fmla="*/ 923 w 1385"/>
                  <a:gd name="T19" fmla="*/ 200 h 1167"/>
                  <a:gd name="T20" fmla="*/ 1152 w 1385"/>
                  <a:gd name="T21" fmla="*/ 584 h 1167"/>
                  <a:gd name="T22" fmla="*/ 923 w 1385"/>
                  <a:gd name="T23" fmla="*/ 967 h 1167"/>
                  <a:gd name="T24" fmla="*/ 462 w 1385"/>
                  <a:gd name="T25" fmla="*/ 967 h 1167"/>
                  <a:gd name="T26" fmla="*/ 233 w 1385"/>
                  <a:gd name="T27" fmla="*/ 58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5" h="1167">
                    <a:moveTo>
                      <a:pt x="347" y="0"/>
                    </a:moveTo>
                    <a:lnTo>
                      <a:pt x="0" y="584"/>
                    </a:lnTo>
                    <a:lnTo>
                      <a:pt x="347" y="1167"/>
                    </a:lnTo>
                    <a:lnTo>
                      <a:pt x="1038" y="1167"/>
                    </a:lnTo>
                    <a:lnTo>
                      <a:pt x="1385" y="584"/>
                    </a:lnTo>
                    <a:lnTo>
                      <a:pt x="1038" y="0"/>
                    </a:lnTo>
                    <a:lnTo>
                      <a:pt x="347" y="0"/>
                    </a:lnTo>
                    <a:close/>
                    <a:moveTo>
                      <a:pt x="233" y="584"/>
                    </a:moveTo>
                    <a:lnTo>
                      <a:pt x="462" y="200"/>
                    </a:lnTo>
                    <a:lnTo>
                      <a:pt x="923" y="200"/>
                    </a:lnTo>
                    <a:lnTo>
                      <a:pt x="1152" y="584"/>
                    </a:lnTo>
                    <a:lnTo>
                      <a:pt x="923" y="967"/>
                    </a:lnTo>
                    <a:lnTo>
                      <a:pt x="462" y="967"/>
                    </a:lnTo>
                    <a:lnTo>
                      <a:pt x="233" y="5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18889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63" presetClass="path" presetSubtype="0" decel="100000" fill="hold" nodeType="withEffect">
                                  <p:stCondLst>
                                    <p:cond delay="0"/>
                                  </p:stCondLst>
                                  <p:childTnLst>
                                    <p:animMotion origin="layout" path="M -0.02617 0 L -4.79167E-6 0 " pathEditMode="relative" rAng="0" ptsTypes="AA">
                                      <p:cBhvr>
                                        <p:cTn id="9" dur="500" fill="hold"/>
                                        <p:tgtEl>
                                          <p:spTgt spid="48"/>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63" presetClass="path" presetSubtype="0" decel="100000" fill="hold" grpId="1" nodeType="withEffect">
                                  <p:stCondLst>
                                    <p:cond delay="0"/>
                                  </p:stCondLst>
                                  <p:childTnLst>
                                    <p:animMotion origin="layout" path="M -0.02617 0 L -4.79167E-6 0 " pathEditMode="relative" rAng="0" ptsTypes="AA">
                                      <p:cBhvr>
                                        <p:cTn id="14" dur="500" fill="hold"/>
                                        <p:tgtEl>
                                          <p:spTgt spid="47"/>
                                        </p:tgtEl>
                                        <p:attrNameLst>
                                          <p:attrName>ppt_x</p:attrName>
                                          <p:attrName>ppt_y</p:attrName>
                                        </p:attrNameLst>
                                      </p:cBhvr>
                                      <p:rCtr x="1302" y="0"/>
                                    </p:animMotion>
                                  </p:childTnLst>
                                </p:cTn>
                              </p:par>
                              <p:par>
                                <p:cTn id="15" presetID="53" presetClass="entr" presetSubtype="16"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500" fill="hold"/>
                                        <p:tgtEl>
                                          <p:spTgt spid="63"/>
                                        </p:tgtEl>
                                        <p:attrNameLst>
                                          <p:attrName>ppt_w</p:attrName>
                                        </p:attrNameLst>
                                      </p:cBhvr>
                                      <p:tavLst>
                                        <p:tav tm="0">
                                          <p:val>
                                            <p:fltVal val="0"/>
                                          </p:val>
                                        </p:tav>
                                        <p:tav tm="100000">
                                          <p:val>
                                            <p:strVal val="#ppt_w"/>
                                          </p:val>
                                        </p:tav>
                                      </p:tavLst>
                                    </p:anim>
                                    <p:anim calcmode="lin" valueType="num">
                                      <p:cBhvr>
                                        <p:cTn id="18" dur="500" fill="hold"/>
                                        <p:tgtEl>
                                          <p:spTgt spid="63"/>
                                        </p:tgtEl>
                                        <p:attrNameLst>
                                          <p:attrName>ppt_h</p:attrName>
                                        </p:attrNameLst>
                                      </p:cBhvr>
                                      <p:tavLst>
                                        <p:tav tm="0">
                                          <p:val>
                                            <p:fltVal val="0"/>
                                          </p:val>
                                        </p:tav>
                                        <p:tav tm="100000">
                                          <p:val>
                                            <p:strVal val="#ppt_h"/>
                                          </p:val>
                                        </p:tav>
                                      </p:tavLst>
                                    </p:anim>
                                    <p:animEffect transition="in" filter="fade">
                                      <p:cBhvr>
                                        <p:cTn id="19" dur="500"/>
                                        <p:tgtEl>
                                          <p:spTgt spid="63"/>
                                        </p:tgtEl>
                                      </p:cBhvr>
                                    </p:animEffect>
                                  </p:childTnLst>
                                </p:cTn>
                              </p:par>
                              <p:par>
                                <p:cTn id="20" presetID="53" presetClass="entr" presetSubtype="16"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Effect transition="in" filter="fade">
                                      <p:cBhvr>
                                        <p:cTn id="24" dur="500"/>
                                        <p:tgtEl>
                                          <p:spTgt spid="5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61" grpId="0"/>
      <p:bldP spid="64" grpId="0"/>
      <p:bldP spid="43" grpId="0"/>
      <p:bldP spid="45" grpId="0"/>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Search</a:t>
            </a:r>
            <a:endParaRPr lang="en-US" sz="4611">
              <a:gradFill>
                <a:gsLst>
                  <a:gs pos="1250">
                    <a:srgbClr val="353535"/>
                  </a:gs>
                  <a:gs pos="100000">
                    <a:srgbClr val="353535"/>
                  </a:gs>
                </a:gsLst>
                <a:lin ang="5400000" scaled="0"/>
              </a:gradFill>
              <a:latin typeface="Segoe UI Light"/>
            </a:endParaRPr>
          </a:p>
        </p:txBody>
      </p:sp>
      <p:sp>
        <p:nvSpPr>
          <p:cNvPr id="51" name="Rectangle 50"/>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08535CDD-C02F-46A5-9E8C-068F7FAF0741}"/>
              </a:ext>
            </a:extLst>
          </p:cNvPr>
          <p:cNvGrpSpPr/>
          <p:nvPr/>
        </p:nvGrpSpPr>
        <p:grpSpPr>
          <a:xfrm>
            <a:off x="864" y="254613"/>
            <a:ext cx="1188839" cy="956984"/>
            <a:chOff x="864" y="254613"/>
            <a:chExt cx="1188839" cy="956984"/>
          </a:xfrm>
        </p:grpSpPr>
        <p:sp>
          <p:nvSpPr>
            <p:cNvPr id="53" name="Rectangle 5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59494" y="511017"/>
              <a:ext cx="441256" cy="45366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a:extLst>
              <a:ext uri="{FF2B5EF4-FFF2-40B4-BE49-F238E27FC236}">
                <a16:creationId xmlns:a16="http://schemas.microsoft.com/office/drawing/2014/main" id="{195B3A81-39B0-4D50-B6C6-366F2B0C1406}"/>
              </a:ext>
            </a:extLst>
          </p:cNvPr>
          <p:cNvSpPr/>
          <p:nvPr/>
        </p:nvSpPr>
        <p:spPr>
          <a:xfrm>
            <a:off x="434975" y="2224381"/>
            <a:ext cx="4508411" cy="3046988"/>
          </a:xfrm>
          <a:prstGeom prst="rect">
            <a:avLst/>
          </a:prstGeom>
        </p:spPr>
        <p:txBody>
          <a:bodyPr wrap="square">
            <a:spAutoFit/>
          </a:bodyPr>
          <a:lstStyle/>
          <a:p>
            <a:r>
              <a:rPr lang="en-US" sz="3200" dirty="0">
                <a:gradFill>
                  <a:gsLst>
                    <a:gs pos="2326">
                      <a:schemeClr val="tx1"/>
                    </a:gs>
                    <a:gs pos="30000">
                      <a:schemeClr val="tx1"/>
                    </a:gs>
                  </a:gsLst>
                  <a:lin ang="5400000" scaled="1"/>
                </a:gradFill>
                <a:latin typeface="+mj-lt"/>
              </a:rPr>
              <a:t>Add Bing Search APIs to your apps and harness the ability to comb billions of webpages, images, videos, and news with a single API call</a:t>
            </a:r>
          </a:p>
        </p:txBody>
      </p:sp>
      <p:pic>
        <p:nvPicPr>
          <p:cNvPr id="3" name="Picture 2">
            <a:extLst>
              <a:ext uri="{FF2B5EF4-FFF2-40B4-BE49-F238E27FC236}">
                <a16:creationId xmlns:a16="http://schemas.microsoft.com/office/drawing/2014/main" id="{1AA322C2-29A1-461E-84DD-9B9EA7055E9F}"/>
              </a:ext>
            </a:extLst>
          </p:cNvPr>
          <p:cNvPicPr>
            <a:picLocks noChangeAspect="1"/>
          </p:cNvPicPr>
          <p:nvPr/>
        </p:nvPicPr>
        <p:blipFill>
          <a:blip r:embed="rId3"/>
          <a:stretch>
            <a:fillRect/>
          </a:stretch>
        </p:blipFill>
        <p:spPr>
          <a:xfrm>
            <a:off x="5514975" y="1478212"/>
            <a:ext cx="6353176" cy="4954504"/>
          </a:xfrm>
          <a:prstGeom prst="rect">
            <a:avLst/>
          </a:prstGeom>
        </p:spPr>
      </p:pic>
      <p:grpSp>
        <p:nvGrpSpPr>
          <p:cNvPr id="9" name="Group 8">
            <a:extLst>
              <a:ext uri="{FF2B5EF4-FFF2-40B4-BE49-F238E27FC236}">
                <a16:creationId xmlns:a16="http://schemas.microsoft.com/office/drawing/2014/main" id="{010961AB-DCEB-4801-9C19-FEDD88DE0A0E}"/>
              </a:ext>
            </a:extLst>
          </p:cNvPr>
          <p:cNvGrpSpPr/>
          <p:nvPr/>
        </p:nvGrpSpPr>
        <p:grpSpPr>
          <a:xfrm>
            <a:off x="6152872" y="1689523"/>
            <a:ext cx="5067578" cy="4520374"/>
            <a:chOff x="5978033" y="1474088"/>
            <a:chExt cx="5550606" cy="4951244"/>
          </a:xfrm>
        </p:grpSpPr>
        <p:grpSp>
          <p:nvGrpSpPr>
            <p:cNvPr id="7" name="Group 6">
              <a:extLst>
                <a:ext uri="{FF2B5EF4-FFF2-40B4-BE49-F238E27FC236}">
                  <a16:creationId xmlns:a16="http://schemas.microsoft.com/office/drawing/2014/main" id="{20992638-CE8B-4FCD-93FE-C5F6F887E521}"/>
                </a:ext>
              </a:extLst>
            </p:cNvPr>
            <p:cNvGrpSpPr/>
            <p:nvPr/>
          </p:nvGrpSpPr>
          <p:grpSpPr>
            <a:xfrm>
              <a:off x="5978034" y="1474088"/>
              <a:ext cx="741333" cy="750293"/>
              <a:chOff x="-4495802" y="0"/>
              <a:chExt cx="1575949" cy="1594996"/>
            </a:xfrm>
            <a:solidFill>
              <a:srgbClr val="C00000"/>
            </a:solidFill>
          </p:grpSpPr>
          <p:sp>
            <p:nvSpPr>
              <p:cNvPr id="6" name="Rectangle 5">
                <a:extLst>
                  <a:ext uri="{FF2B5EF4-FFF2-40B4-BE49-F238E27FC236}">
                    <a16:creationId xmlns:a16="http://schemas.microsoft.com/office/drawing/2014/main" id="{3D84258D-939D-4915-825E-5FF22ECD6AB7}"/>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5744699-8AB7-4CF1-997E-A1CD49849723}"/>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B08AFD34-EA01-473E-8576-5D041587B804}"/>
                </a:ext>
              </a:extLst>
            </p:cNvPr>
            <p:cNvGrpSpPr/>
            <p:nvPr/>
          </p:nvGrpSpPr>
          <p:grpSpPr>
            <a:xfrm rot="5400000">
              <a:off x="10782826" y="1479768"/>
              <a:ext cx="741333" cy="750293"/>
              <a:chOff x="-4495802" y="0"/>
              <a:chExt cx="1575949" cy="1594996"/>
            </a:xfrm>
            <a:solidFill>
              <a:srgbClr val="C00000"/>
            </a:solidFill>
          </p:grpSpPr>
          <p:sp>
            <p:nvSpPr>
              <p:cNvPr id="16" name="Rectangle 15">
                <a:extLst>
                  <a:ext uri="{FF2B5EF4-FFF2-40B4-BE49-F238E27FC236}">
                    <a16:creationId xmlns:a16="http://schemas.microsoft.com/office/drawing/2014/main" id="{46FBE7AC-1A12-49BD-AA59-6B4776286130}"/>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441F9BE-48F9-4ED4-8C66-FA32929F403D}"/>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0A13AA73-6408-4CF7-BF0F-B6264EA3B544}"/>
                </a:ext>
              </a:extLst>
            </p:cNvPr>
            <p:cNvGrpSpPr/>
            <p:nvPr/>
          </p:nvGrpSpPr>
          <p:grpSpPr>
            <a:xfrm rot="10800000">
              <a:off x="10782826" y="5675039"/>
              <a:ext cx="741333" cy="750293"/>
              <a:chOff x="-4495802" y="0"/>
              <a:chExt cx="1575949" cy="1594996"/>
            </a:xfrm>
            <a:solidFill>
              <a:srgbClr val="C00000"/>
            </a:solidFill>
          </p:grpSpPr>
          <p:sp>
            <p:nvSpPr>
              <p:cNvPr id="19" name="Rectangle 18">
                <a:extLst>
                  <a:ext uri="{FF2B5EF4-FFF2-40B4-BE49-F238E27FC236}">
                    <a16:creationId xmlns:a16="http://schemas.microsoft.com/office/drawing/2014/main" id="{CCCAF353-FB0D-4F5B-AC2F-D36A75F48C64}"/>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A8618C22-DE0A-476B-B7A3-7891F892A021}"/>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B34D9A09-48EA-4B70-8A57-0068990807C9}"/>
                </a:ext>
              </a:extLst>
            </p:cNvPr>
            <p:cNvGrpSpPr/>
            <p:nvPr/>
          </p:nvGrpSpPr>
          <p:grpSpPr>
            <a:xfrm rot="16200000">
              <a:off x="5982513" y="5675039"/>
              <a:ext cx="741333" cy="750293"/>
              <a:chOff x="-4495802" y="0"/>
              <a:chExt cx="1575949" cy="1594996"/>
            </a:xfrm>
            <a:solidFill>
              <a:srgbClr val="C00000"/>
            </a:solidFill>
          </p:grpSpPr>
          <p:sp>
            <p:nvSpPr>
              <p:cNvPr id="22" name="Rectangle 21">
                <a:extLst>
                  <a:ext uri="{FF2B5EF4-FFF2-40B4-BE49-F238E27FC236}">
                    <a16:creationId xmlns:a16="http://schemas.microsoft.com/office/drawing/2014/main" id="{FF0C599C-DD5D-4556-A71E-539075C2EF2B}"/>
                  </a:ext>
                </a:extLst>
              </p:cNvPr>
              <p:cNvSpPr/>
              <p:nvPr/>
            </p:nvSpPr>
            <p:spPr bwMode="auto">
              <a:xfrm>
                <a:off x="-4495800" y="0"/>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0BA399DB-EAF8-480E-96F1-C00B72EFDFE2}"/>
                  </a:ext>
                </a:extLst>
              </p:cNvPr>
              <p:cNvSpPr/>
              <p:nvPr/>
            </p:nvSpPr>
            <p:spPr bwMode="auto">
              <a:xfrm rot="5400000">
                <a:off x="-5112326" y="635573"/>
                <a:ext cx="1575947" cy="3429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 name="Picture 3">
            <a:extLst>
              <a:ext uri="{FF2B5EF4-FFF2-40B4-BE49-F238E27FC236}">
                <a16:creationId xmlns:a16="http://schemas.microsoft.com/office/drawing/2014/main" id="{C876B74E-F9F7-4319-901B-059B1D24685C}"/>
              </a:ext>
            </a:extLst>
          </p:cNvPr>
          <p:cNvPicPr>
            <a:picLocks noChangeAspect="1"/>
          </p:cNvPicPr>
          <p:nvPr/>
        </p:nvPicPr>
        <p:blipFill>
          <a:blip r:embed="rId4"/>
          <a:stretch>
            <a:fillRect/>
          </a:stretch>
        </p:blipFill>
        <p:spPr>
          <a:xfrm>
            <a:off x="5514975" y="1573462"/>
            <a:ext cx="6267450" cy="4688305"/>
          </a:xfrm>
          <a:prstGeom prst="rect">
            <a:avLst/>
          </a:prstGeom>
        </p:spPr>
      </p:pic>
    </p:spTree>
    <p:extLst>
      <p:ext uri="{BB962C8B-B14F-4D97-AF65-F5344CB8AC3E}">
        <p14:creationId xmlns:p14="http://schemas.microsoft.com/office/powerpoint/2010/main" val="58115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63" presetClass="path" presetSubtype="0" decel="100000" fill="hold" nodeType="withEffect">
                                  <p:stCondLst>
                                    <p:cond delay="0"/>
                                  </p:stCondLst>
                                  <p:childTnLst>
                                    <p:animMotion origin="layout" path="M -0.02617 2.22222E-6 L -2.91667E-6 2.22222E-6 " pathEditMode="relative" rAng="0" ptsTypes="AA">
                                      <p:cBhvr>
                                        <p:cTn id="9" dur="500" fill="hold"/>
                                        <p:tgtEl>
                                          <p:spTgt spid="46"/>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63" presetClass="path" presetSubtype="0" decel="100000" fill="hold" grpId="1" nodeType="withEffect">
                                  <p:stCondLst>
                                    <p:cond delay="0"/>
                                  </p:stCondLst>
                                  <p:childTnLst>
                                    <p:animMotion origin="layout" path="M -0.02617 2.22222E-6 L -2.91667E-6 2.22222E-6 " pathEditMode="relative" rAng="0" ptsTypes="AA">
                                      <p:cBhvr>
                                        <p:cTn id="14" dur="500" fill="hold"/>
                                        <p:tgtEl>
                                          <p:spTgt spid="48"/>
                                        </p:tgtEl>
                                        <p:attrNameLst>
                                          <p:attrName>ppt_x</p:attrName>
                                          <p:attrName>ppt_y</p:attrName>
                                        </p:attrNameLst>
                                      </p:cBhvr>
                                      <p:rCtr x="1302" y="0"/>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63" presetClass="path" presetSubtype="0" decel="100000" fill="hold" grpId="1" nodeType="withEffect">
                                  <p:stCondLst>
                                    <p:cond delay="0"/>
                                  </p:stCondLst>
                                  <p:childTnLst>
                                    <p:animMotion origin="layout" path="M -0.02617 2.22222E-6 L -2.91667E-6 2.22222E-6 " pathEditMode="relative" rAng="0" ptsTypes="AA">
                                      <p:cBhvr>
                                        <p:cTn id="20" dur="500" fill="hold"/>
                                        <p:tgtEl>
                                          <p:spTgt spid="2"/>
                                        </p:tgtEl>
                                        <p:attrNameLst>
                                          <p:attrName>ppt_x</p:attrName>
                                          <p:attrName>ppt_y</p:attrName>
                                        </p:attrNameLst>
                                      </p:cBhvr>
                                      <p:rCtr x="1302" y="0"/>
                                    </p:animMotion>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63" presetClass="path" presetSubtype="0" decel="100000" fill="hold" nodeType="withEffect">
                                  <p:stCondLst>
                                    <p:cond delay="0"/>
                                  </p:stCondLst>
                                  <p:childTnLst>
                                    <p:animMotion origin="layout" path="M -0.02617 -3.7037E-7 L -6.25E-7 -3.7037E-7 " pathEditMode="relative" rAng="0" ptsTypes="AA">
                                      <p:cBhvr>
                                        <p:cTn id="25" dur="500" fill="hold"/>
                                        <p:tgtEl>
                                          <p:spTgt spid="3"/>
                                        </p:tgtEl>
                                        <p:attrNameLst>
                                          <p:attrName>ppt_x</p:attrName>
                                          <p:attrName>ppt_y</p:attrName>
                                        </p:attrNameLst>
                                      </p:cBhvr>
                                      <p:rCtr x="1302" y="0"/>
                                    </p:animMotion>
                                  </p:childTnLst>
                                </p:cTn>
                              </p:par>
                            </p:childTnLst>
                          </p:cTn>
                        </p:par>
                        <p:par>
                          <p:cTn id="26" fill="hold">
                            <p:stCondLst>
                              <p:cond delay="1000"/>
                            </p:stCondLst>
                            <p:childTnLst>
                              <p:par>
                                <p:cTn id="27" presetID="10" presetClass="entr" presetSubtype="0" fill="hold" nodeType="afterEffect">
                                  <p:stCondLst>
                                    <p:cond delay="20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3500"/>
                            </p:stCondLst>
                            <p:childTnLst>
                              <p:par>
                                <p:cTn id="31" presetID="10" presetClass="entr" presetSubtype="0" fill="hold" nodeType="afterEffect">
                                  <p:stCondLst>
                                    <p:cond delay="20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6000"/>
                            </p:stCondLst>
                            <p:childTnLst>
                              <p:par>
                                <p:cTn id="35" presetID="10" presetClass="exit" presetSubtype="0" fill="hold" nodeType="after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DC7283C1-457D-4319-A8BA-AA1C2141F4A1}"/>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Search</a:t>
            </a:r>
            <a:endParaRPr lang="en-US" sz="4611">
              <a:gradFill>
                <a:gsLst>
                  <a:gs pos="1250">
                    <a:srgbClr val="353535"/>
                  </a:gs>
                  <a:gs pos="100000">
                    <a:srgbClr val="353535"/>
                  </a:gs>
                </a:gsLst>
                <a:lin ang="5400000" scaled="0"/>
              </a:gradFill>
              <a:latin typeface="Segoe UI Light"/>
            </a:endParaRPr>
          </a:p>
        </p:txBody>
      </p:sp>
      <p:sp>
        <p:nvSpPr>
          <p:cNvPr id="51" name="Rectangle 50"/>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TextBox 61"/>
          <p:cNvSpPr txBox="1"/>
          <p:nvPr/>
        </p:nvSpPr>
        <p:spPr>
          <a:xfrm>
            <a:off x="3115837" y="4603558"/>
            <a:ext cx="2687721" cy="398058"/>
          </a:xfrm>
          <a:prstGeom prst="rect">
            <a:avLst/>
          </a:prstGeom>
          <a:noFill/>
        </p:spPr>
        <p:txBody>
          <a:bodyPr wrap="square" lIns="175736" tIns="89630" rIns="175736" bIns="89630"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r>
              <a:rPr lang="en-US" dirty="0">
                <a:gradFill>
                  <a:gsLst>
                    <a:gs pos="2326">
                      <a:schemeClr val="tx1"/>
                    </a:gs>
                    <a:gs pos="30000">
                      <a:schemeClr val="tx1"/>
                    </a:gs>
                  </a:gsLst>
                  <a:lin ang="5400000" scaled="1"/>
                </a:gradFill>
              </a:rPr>
              <a:t>Bing Autosuggest</a:t>
            </a:r>
          </a:p>
        </p:txBody>
      </p:sp>
      <p:sp>
        <p:nvSpPr>
          <p:cNvPr id="63" name="Rectangle 62"/>
          <p:cNvSpPr/>
          <p:nvPr/>
        </p:nvSpPr>
        <p:spPr>
          <a:xfrm>
            <a:off x="2989627" y="5005585"/>
            <a:ext cx="2940141" cy="479807"/>
          </a:xfrm>
          <a:prstGeom prst="rect">
            <a:avLst/>
          </a:prstGeom>
        </p:spPr>
        <p:txBody>
          <a:bodyPr wrap="square">
            <a:spAutoFit/>
          </a:bodyPr>
          <a:lstStyle/>
          <a:p>
            <a:pPr algn="ctr" defTabSz="914139">
              <a:lnSpc>
                <a:spcPct val="90000"/>
              </a:lnSpc>
              <a:spcAft>
                <a:spcPts val="575"/>
              </a:spcAft>
              <a:defRPr/>
            </a:pPr>
            <a:r>
              <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t>Give your app intelligent autosuggest options for searches</a:t>
            </a:r>
          </a:p>
        </p:txBody>
      </p:sp>
      <p:sp>
        <p:nvSpPr>
          <p:cNvPr id="64" name="TextBox 63"/>
          <p:cNvSpPr txBox="1"/>
          <p:nvPr/>
        </p:nvSpPr>
        <p:spPr>
          <a:xfrm>
            <a:off x="1483759" y="2567455"/>
            <a:ext cx="2679400" cy="402449"/>
          </a:xfrm>
          <a:prstGeom prst="rect">
            <a:avLst/>
          </a:prstGeom>
          <a:noFill/>
        </p:spPr>
        <p:txBody>
          <a:bodyPr wrap="square" lIns="175736" tIns="89630" rIns="175736" bIns="89630" rtlCol="0" anchor="ctr">
            <a:spAutoFit/>
          </a:bodyPr>
          <a:lstStyle/>
          <a:p>
            <a:pPr algn="ctr" defTabSz="914139">
              <a:lnSpc>
                <a:spcPct val="90000"/>
              </a:lnSpc>
              <a:spcAft>
                <a:spcPts val="575"/>
              </a:spcAft>
              <a:defRPr/>
            </a:pPr>
            <a:r>
              <a:rPr lang="en-US" sz="1567" b="1"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t>Bing Search</a:t>
            </a:r>
          </a:p>
        </p:txBody>
      </p:sp>
      <p:sp>
        <p:nvSpPr>
          <p:cNvPr id="65" name="Rectangle 64"/>
          <p:cNvSpPr/>
          <p:nvPr/>
        </p:nvSpPr>
        <p:spPr>
          <a:xfrm>
            <a:off x="1479013" y="2970255"/>
            <a:ext cx="2688892" cy="867930"/>
          </a:xfrm>
          <a:prstGeom prst="rect">
            <a:avLst/>
          </a:prstGeom>
        </p:spPr>
        <p:txBody>
          <a:bodyPr wrap="square">
            <a:spAutoFit/>
          </a:bodyPr>
          <a:lstStyle/>
          <a:p>
            <a:pPr algn="ctr" defTabSz="914139">
              <a:lnSpc>
                <a:spcPct val="90000"/>
              </a:lnSpc>
              <a:defRPr/>
            </a:pPr>
            <a:r>
              <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t>Web Search</a:t>
            </a:r>
          </a:p>
          <a:p>
            <a:pPr algn="ctr" defTabSz="914139">
              <a:lnSpc>
                <a:spcPct val="90000"/>
              </a:lnSpc>
              <a:defRPr/>
            </a:pPr>
            <a:r>
              <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t>Image Search</a:t>
            </a:r>
          </a:p>
          <a:p>
            <a:pPr algn="ctr" defTabSz="914139">
              <a:lnSpc>
                <a:spcPct val="90000"/>
              </a:lnSpc>
              <a:defRPr/>
            </a:pPr>
            <a:r>
              <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t>News Search</a:t>
            </a:r>
          </a:p>
          <a:p>
            <a:pPr algn="ctr" defTabSz="914139">
              <a:lnSpc>
                <a:spcPct val="90000"/>
              </a:lnSpc>
              <a:defRPr/>
            </a:pPr>
            <a:r>
              <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t>Video Search</a:t>
            </a:r>
          </a:p>
        </p:txBody>
      </p:sp>
      <p:sp>
        <p:nvSpPr>
          <p:cNvPr id="72" name="Rectangle 71"/>
          <p:cNvSpPr/>
          <p:nvPr/>
        </p:nvSpPr>
        <p:spPr>
          <a:xfrm>
            <a:off x="6379638" y="5012464"/>
            <a:ext cx="2688892" cy="479807"/>
          </a:xfrm>
          <a:prstGeom prst="rect">
            <a:avLst/>
          </a:prstGeom>
        </p:spPr>
        <p:txBody>
          <a:bodyPr wrap="square">
            <a:spAutoFit/>
          </a:bodyPr>
          <a:lstStyle/>
          <a:p>
            <a:pPr algn="ctr" defTabSz="914139">
              <a:lnSpc>
                <a:spcPct val="90000"/>
              </a:lnSpc>
              <a:spcAft>
                <a:spcPts val="575"/>
              </a:spcAft>
              <a:defRPr/>
            </a:pPr>
            <a:r>
              <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t>Create a highly-customized </a:t>
            </a:r>
            <a:br>
              <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br>
            <a:r>
              <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t>web search experience</a:t>
            </a:r>
          </a:p>
        </p:txBody>
      </p:sp>
      <p:sp>
        <p:nvSpPr>
          <p:cNvPr id="73" name="TextBox 72"/>
          <p:cNvSpPr txBox="1"/>
          <p:nvPr/>
        </p:nvSpPr>
        <p:spPr>
          <a:xfrm>
            <a:off x="4686786" y="5745986"/>
            <a:ext cx="2411776" cy="500971"/>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endParaRPr lang="en-US" sz="155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43" name="Rectangle 42"/>
          <p:cNvSpPr/>
          <p:nvPr/>
        </p:nvSpPr>
        <p:spPr>
          <a:xfrm>
            <a:off x="8019349" y="2970255"/>
            <a:ext cx="2688892" cy="480131"/>
          </a:xfrm>
          <a:prstGeom prst="rect">
            <a:avLst/>
          </a:prstGeom>
        </p:spPr>
        <p:txBody>
          <a:bodyPr wrap="square">
            <a:spAutoFit/>
          </a:bodyPr>
          <a:lstStyle/>
          <a:p>
            <a:pPr algn="ctr" defTabSz="914139">
              <a:lnSpc>
                <a:spcPct val="90000"/>
              </a:lnSpc>
              <a:spcAft>
                <a:spcPts val="575"/>
              </a:spcAft>
              <a:defRPr/>
            </a:pPr>
            <a:r>
              <a:rPr lang="en-US" sz="1400" dirty="0">
                <a:gradFill>
                  <a:gsLst>
                    <a:gs pos="2326">
                      <a:schemeClr val="tx1"/>
                    </a:gs>
                    <a:gs pos="30000">
                      <a:schemeClr val="tx1"/>
                    </a:gs>
                  </a:gsLst>
                  <a:lin ang="5400000" scaled="1"/>
                </a:gradFill>
                <a:latin typeface="Segoe UI"/>
              </a:rPr>
              <a:t>Enrich user experiences with contextual entity search results</a:t>
            </a:r>
            <a:endPar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endParaRPr>
          </a:p>
        </p:txBody>
      </p:sp>
      <p:sp>
        <p:nvSpPr>
          <p:cNvPr id="44" name="TextBox 43"/>
          <p:cNvSpPr txBox="1"/>
          <p:nvPr/>
        </p:nvSpPr>
        <p:spPr>
          <a:xfrm>
            <a:off x="8157907" y="2546990"/>
            <a:ext cx="2411776" cy="501135"/>
          </a:xfrm>
          <a:prstGeom prst="rect">
            <a:avLst/>
          </a:prstGeom>
          <a:noFill/>
        </p:spPr>
        <p:txBody>
          <a:bodyPr wrap="square" lIns="175736" tIns="89630" rIns="175736" bIns="89630"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r>
              <a:rPr lang="en-US" dirty="0">
                <a:gradFill>
                  <a:gsLst>
                    <a:gs pos="2326">
                      <a:schemeClr val="tx1"/>
                    </a:gs>
                    <a:gs pos="30000">
                      <a:schemeClr val="tx1"/>
                    </a:gs>
                  </a:gsLst>
                  <a:lin ang="5400000" scaled="1"/>
                </a:gradFill>
              </a:rPr>
              <a:t>Bing Entity Search</a:t>
            </a:r>
          </a:p>
        </p:txBody>
      </p:sp>
      <p:sp>
        <p:nvSpPr>
          <p:cNvPr id="61" name="Freeform 5">
            <a:extLst>
              <a:ext uri="{FF2B5EF4-FFF2-40B4-BE49-F238E27FC236}">
                <a16:creationId xmlns:a16="http://schemas.microsoft.com/office/drawing/2014/main" id="{DDD0682F-2A07-4D72-8D36-64BF9488DD5C}"/>
              </a:ext>
            </a:extLst>
          </p:cNvPr>
          <p:cNvSpPr>
            <a:spLocks/>
          </p:cNvSpPr>
          <p:nvPr/>
        </p:nvSpPr>
        <p:spPr bwMode="auto">
          <a:xfrm>
            <a:off x="4121940" y="4088696"/>
            <a:ext cx="675515" cy="226935"/>
          </a:xfrm>
          <a:custGeom>
            <a:avLst/>
            <a:gdLst>
              <a:gd name="T0" fmla="*/ 189 w 2554"/>
              <a:gd name="T1" fmla="*/ 668 h 858"/>
              <a:gd name="T2" fmla="*/ 189 w 2554"/>
              <a:gd name="T3" fmla="*/ 0 h 858"/>
              <a:gd name="T4" fmla="*/ 0 w 2554"/>
              <a:gd name="T5" fmla="*/ 0 h 858"/>
              <a:gd name="T6" fmla="*/ 0 w 2554"/>
              <a:gd name="T7" fmla="*/ 858 h 858"/>
              <a:gd name="T8" fmla="*/ 2554 w 2554"/>
              <a:gd name="T9" fmla="*/ 858 h 858"/>
              <a:gd name="T10" fmla="*/ 2554 w 2554"/>
              <a:gd name="T11" fmla="*/ 0 h 858"/>
              <a:gd name="T12" fmla="*/ 2365 w 2554"/>
              <a:gd name="T13" fmla="*/ 0 h 858"/>
              <a:gd name="T14" fmla="*/ 2365 w 2554"/>
              <a:gd name="T15" fmla="*/ 668 h 858"/>
              <a:gd name="T16" fmla="*/ 189 w 2554"/>
              <a:gd name="T17" fmla="*/ 66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4" h="858">
                <a:moveTo>
                  <a:pt x="189" y="668"/>
                </a:moveTo>
                <a:lnTo>
                  <a:pt x="189" y="0"/>
                </a:lnTo>
                <a:lnTo>
                  <a:pt x="0" y="0"/>
                </a:lnTo>
                <a:lnTo>
                  <a:pt x="0" y="858"/>
                </a:lnTo>
                <a:lnTo>
                  <a:pt x="2554" y="858"/>
                </a:lnTo>
                <a:lnTo>
                  <a:pt x="2554" y="0"/>
                </a:lnTo>
                <a:lnTo>
                  <a:pt x="2365" y="0"/>
                </a:lnTo>
                <a:lnTo>
                  <a:pt x="2365" y="668"/>
                </a:lnTo>
                <a:lnTo>
                  <a:pt x="189" y="668"/>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73">
            <a:extLst>
              <a:ext uri="{FF2B5EF4-FFF2-40B4-BE49-F238E27FC236}">
                <a16:creationId xmlns:a16="http://schemas.microsoft.com/office/drawing/2014/main" id="{24AED354-5AC6-44E2-97FB-6776EC82FF89}"/>
              </a:ext>
            </a:extLst>
          </p:cNvPr>
          <p:cNvGrpSpPr>
            <a:grpSpLocks noChangeAspect="1"/>
          </p:cNvGrpSpPr>
          <p:nvPr/>
        </p:nvGrpSpPr>
        <p:grpSpPr bwMode="auto">
          <a:xfrm>
            <a:off x="7438295" y="3908472"/>
            <a:ext cx="571579" cy="587383"/>
            <a:chOff x="-2" y="0"/>
            <a:chExt cx="2170" cy="2230"/>
          </a:xfrm>
          <a:solidFill>
            <a:srgbClr val="047CDA"/>
          </a:solidFill>
        </p:grpSpPr>
        <p:sp>
          <p:nvSpPr>
            <p:cNvPr id="75" name="Freeform 9">
              <a:extLst>
                <a:ext uri="{FF2B5EF4-FFF2-40B4-BE49-F238E27FC236}">
                  <a16:creationId xmlns:a16="http://schemas.microsoft.com/office/drawing/2014/main" id="{EC9B474D-5443-4EFC-AA0D-ABB61D356C8C}"/>
                </a:ext>
              </a:extLst>
            </p:cNvPr>
            <p:cNvSpPr>
              <a:spLocks noEditPoints="1"/>
            </p:cNvSpPr>
            <p:nvPr/>
          </p:nvSpPr>
          <p:spPr bwMode="auto">
            <a:xfrm>
              <a:off x="-2" y="0"/>
              <a:ext cx="2170" cy="223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0">
              <a:extLst>
                <a:ext uri="{FF2B5EF4-FFF2-40B4-BE49-F238E27FC236}">
                  <a16:creationId xmlns:a16="http://schemas.microsoft.com/office/drawing/2014/main" id="{223C7FF6-4F77-459D-B37E-ED35FF4E4F29}"/>
                </a:ext>
              </a:extLst>
            </p:cNvPr>
            <p:cNvSpPr>
              <a:spLocks noEditPoints="1"/>
            </p:cNvSpPr>
            <p:nvPr/>
          </p:nvSpPr>
          <p:spPr bwMode="auto">
            <a:xfrm>
              <a:off x="843" y="379"/>
              <a:ext cx="946" cy="951"/>
            </a:xfrm>
            <a:custGeom>
              <a:avLst/>
              <a:gdLst>
                <a:gd name="T0" fmla="*/ 228 w 455"/>
                <a:gd name="T1" fmla="*/ 319 h 456"/>
                <a:gd name="T2" fmla="*/ 137 w 455"/>
                <a:gd name="T3" fmla="*/ 228 h 456"/>
                <a:gd name="T4" fmla="*/ 228 w 455"/>
                <a:gd name="T5" fmla="*/ 137 h 456"/>
                <a:gd name="T6" fmla="*/ 319 w 455"/>
                <a:gd name="T7" fmla="*/ 228 h 456"/>
                <a:gd name="T8" fmla="*/ 228 w 455"/>
                <a:gd name="T9" fmla="*/ 319 h 456"/>
                <a:gd name="T10" fmla="*/ 400 w 455"/>
                <a:gd name="T11" fmla="*/ 180 h 456"/>
                <a:gd name="T12" fmla="*/ 383 w 455"/>
                <a:gd name="T13" fmla="*/ 140 h 456"/>
                <a:gd name="T14" fmla="*/ 411 w 455"/>
                <a:gd name="T15" fmla="*/ 90 h 456"/>
                <a:gd name="T16" fmla="*/ 366 w 455"/>
                <a:gd name="T17" fmla="*/ 45 h 456"/>
                <a:gd name="T18" fmla="*/ 316 w 455"/>
                <a:gd name="T19" fmla="*/ 73 h 456"/>
                <a:gd name="T20" fmla="*/ 275 w 455"/>
                <a:gd name="T21" fmla="*/ 56 h 456"/>
                <a:gd name="T22" fmla="*/ 259 w 455"/>
                <a:gd name="T23" fmla="*/ 0 h 456"/>
                <a:gd name="T24" fmla="*/ 196 w 455"/>
                <a:gd name="T25" fmla="*/ 0 h 456"/>
                <a:gd name="T26" fmla="*/ 180 w 455"/>
                <a:gd name="T27" fmla="*/ 56 h 456"/>
                <a:gd name="T28" fmla="*/ 139 w 455"/>
                <a:gd name="T29" fmla="*/ 73 h 456"/>
                <a:gd name="T30" fmla="*/ 89 w 455"/>
                <a:gd name="T31" fmla="*/ 45 h 456"/>
                <a:gd name="T32" fmla="*/ 44 w 455"/>
                <a:gd name="T33" fmla="*/ 90 h 456"/>
                <a:gd name="T34" fmla="*/ 72 w 455"/>
                <a:gd name="T35" fmla="*/ 140 h 456"/>
                <a:gd name="T36" fmla="*/ 55 w 455"/>
                <a:gd name="T37" fmla="*/ 180 h 456"/>
                <a:gd name="T38" fmla="*/ 0 w 455"/>
                <a:gd name="T39" fmla="*/ 196 h 456"/>
                <a:gd name="T40" fmla="*/ 0 w 455"/>
                <a:gd name="T41" fmla="*/ 260 h 456"/>
                <a:gd name="T42" fmla="*/ 55 w 455"/>
                <a:gd name="T43" fmla="*/ 276 h 456"/>
                <a:gd name="T44" fmla="*/ 72 w 455"/>
                <a:gd name="T45" fmla="*/ 316 h 456"/>
                <a:gd name="T46" fmla="*/ 44 w 455"/>
                <a:gd name="T47" fmla="*/ 366 h 456"/>
                <a:gd name="T48" fmla="*/ 89 w 455"/>
                <a:gd name="T49" fmla="*/ 411 h 456"/>
                <a:gd name="T50" fmla="*/ 139 w 455"/>
                <a:gd name="T51" fmla="*/ 383 h 456"/>
                <a:gd name="T52" fmla="*/ 180 w 455"/>
                <a:gd name="T53" fmla="*/ 400 h 456"/>
                <a:gd name="T54" fmla="*/ 196 w 455"/>
                <a:gd name="T55" fmla="*/ 456 h 456"/>
                <a:gd name="T56" fmla="*/ 259 w 455"/>
                <a:gd name="T57" fmla="*/ 456 h 456"/>
                <a:gd name="T58" fmla="*/ 275 w 455"/>
                <a:gd name="T59" fmla="*/ 400 h 456"/>
                <a:gd name="T60" fmla="*/ 316 w 455"/>
                <a:gd name="T61" fmla="*/ 383 h 456"/>
                <a:gd name="T62" fmla="*/ 366 w 455"/>
                <a:gd name="T63" fmla="*/ 411 h 456"/>
                <a:gd name="T64" fmla="*/ 411 w 455"/>
                <a:gd name="T65" fmla="*/ 366 h 456"/>
                <a:gd name="T66" fmla="*/ 383 w 455"/>
                <a:gd name="T67" fmla="*/ 316 h 456"/>
                <a:gd name="T68" fmla="*/ 400 w 455"/>
                <a:gd name="T69" fmla="*/ 276 h 456"/>
                <a:gd name="T70" fmla="*/ 455 w 455"/>
                <a:gd name="T71" fmla="*/ 260 h 456"/>
                <a:gd name="T72" fmla="*/ 455 w 455"/>
                <a:gd name="T73" fmla="*/ 196 h 456"/>
                <a:gd name="T74" fmla="*/ 400 w 455"/>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5" h="456">
                  <a:moveTo>
                    <a:pt x="228" y="319"/>
                  </a:moveTo>
                  <a:cubicBezTo>
                    <a:pt x="177" y="319"/>
                    <a:pt x="137" y="278"/>
                    <a:pt x="137" y="228"/>
                  </a:cubicBezTo>
                  <a:cubicBezTo>
                    <a:pt x="137" y="178"/>
                    <a:pt x="177" y="137"/>
                    <a:pt x="228" y="137"/>
                  </a:cubicBezTo>
                  <a:cubicBezTo>
                    <a:pt x="278" y="137"/>
                    <a:pt x="319" y="178"/>
                    <a:pt x="319" y="228"/>
                  </a:cubicBezTo>
                  <a:cubicBezTo>
                    <a:pt x="319" y="278"/>
                    <a:pt x="278" y="319"/>
                    <a:pt x="228" y="319"/>
                  </a:cubicBezTo>
                  <a:close/>
                  <a:moveTo>
                    <a:pt x="400" y="180"/>
                  </a:moveTo>
                  <a:cubicBezTo>
                    <a:pt x="396" y="166"/>
                    <a:pt x="390" y="152"/>
                    <a:pt x="383" y="140"/>
                  </a:cubicBezTo>
                  <a:cubicBezTo>
                    <a:pt x="411" y="90"/>
                    <a:pt x="411" y="90"/>
                    <a:pt x="411" y="90"/>
                  </a:cubicBezTo>
                  <a:cubicBezTo>
                    <a:pt x="366" y="45"/>
                    <a:pt x="366" y="45"/>
                    <a:pt x="366" y="45"/>
                  </a:cubicBezTo>
                  <a:cubicBezTo>
                    <a:pt x="316" y="73"/>
                    <a:pt x="316" y="73"/>
                    <a:pt x="316" y="73"/>
                  </a:cubicBezTo>
                  <a:cubicBezTo>
                    <a:pt x="303" y="65"/>
                    <a:pt x="290" y="60"/>
                    <a:pt x="275" y="56"/>
                  </a:cubicBezTo>
                  <a:cubicBezTo>
                    <a:pt x="259" y="0"/>
                    <a:pt x="259" y="0"/>
                    <a:pt x="259" y="0"/>
                  </a:cubicBezTo>
                  <a:cubicBezTo>
                    <a:pt x="196" y="0"/>
                    <a:pt x="196" y="0"/>
                    <a:pt x="196" y="0"/>
                  </a:cubicBezTo>
                  <a:cubicBezTo>
                    <a:pt x="180" y="56"/>
                    <a:pt x="180" y="56"/>
                    <a:pt x="180" y="56"/>
                  </a:cubicBezTo>
                  <a:cubicBezTo>
                    <a:pt x="166" y="60"/>
                    <a:pt x="152" y="65"/>
                    <a:pt x="139" y="73"/>
                  </a:cubicBezTo>
                  <a:cubicBezTo>
                    <a:pt x="89" y="45"/>
                    <a:pt x="89" y="45"/>
                    <a:pt x="89" y="45"/>
                  </a:cubicBezTo>
                  <a:cubicBezTo>
                    <a:pt x="44" y="90"/>
                    <a:pt x="44" y="90"/>
                    <a:pt x="44" y="90"/>
                  </a:cubicBezTo>
                  <a:cubicBezTo>
                    <a:pt x="72" y="140"/>
                    <a:pt x="72" y="140"/>
                    <a:pt x="72" y="140"/>
                  </a:cubicBezTo>
                  <a:cubicBezTo>
                    <a:pt x="65" y="152"/>
                    <a:pt x="59" y="166"/>
                    <a:pt x="55" y="180"/>
                  </a:cubicBezTo>
                  <a:cubicBezTo>
                    <a:pt x="0" y="196"/>
                    <a:pt x="0" y="196"/>
                    <a:pt x="0" y="196"/>
                  </a:cubicBezTo>
                  <a:cubicBezTo>
                    <a:pt x="0" y="260"/>
                    <a:pt x="0" y="260"/>
                    <a:pt x="0" y="260"/>
                  </a:cubicBezTo>
                  <a:cubicBezTo>
                    <a:pt x="55" y="276"/>
                    <a:pt x="55" y="276"/>
                    <a:pt x="55" y="276"/>
                  </a:cubicBezTo>
                  <a:cubicBezTo>
                    <a:pt x="59" y="290"/>
                    <a:pt x="65" y="304"/>
                    <a:pt x="72" y="316"/>
                  </a:cubicBezTo>
                  <a:cubicBezTo>
                    <a:pt x="44" y="366"/>
                    <a:pt x="44" y="366"/>
                    <a:pt x="44" y="366"/>
                  </a:cubicBezTo>
                  <a:cubicBezTo>
                    <a:pt x="89" y="411"/>
                    <a:pt x="89" y="411"/>
                    <a:pt x="89" y="411"/>
                  </a:cubicBezTo>
                  <a:cubicBezTo>
                    <a:pt x="139" y="383"/>
                    <a:pt x="139" y="383"/>
                    <a:pt x="139" y="383"/>
                  </a:cubicBezTo>
                  <a:cubicBezTo>
                    <a:pt x="152" y="391"/>
                    <a:pt x="166" y="396"/>
                    <a:pt x="180" y="400"/>
                  </a:cubicBezTo>
                  <a:cubicBezTo>
                    <a:pt x="196" y="456"/>
                    <a:pt x="196" y="456"/>
                    <a:pt x="196" y="456"/>
                  </a:cubicBezTo>
                  <a:cubicBezTo>
                    <a:pt x="259" y="456"/>
                    <a:pt x="259" y="456"/>
                    <a:pt x="259" y="456"/>
                  </a:cubicBezTo>
                  <a:cubicBezTo>
                    <a:pt x="275" y="400"/>
                    <a:pt x="275" y="400"/>
                    <a:pt x="275" y="400"/>
                  </a:cubicBezTo>
                  <a:cubicBezTo>
                    <a:pt x="290" y="396"/>
                    <a:pt x="303" y="391"/>
                    <a:pt x="316" y="383"/>
                  </a:cubicBezTo>
                  <a:cubicBezTo>
                    <a:pt x="366" y="411"/>
                    <a:pt x="366" y="411"/>
                    <a:pt x="366" y="411"/>
                  </a:cubicBezTo>
                  <a:cubicBezTo>
                    <a:pt x="411" y="366"/>
                    <a:pt x="411" y="366"/>
                    <a:pt x="411" y="366"/>
                  </a:cubicBezTo>
                  <a:cubicBezTo>
                    <a:pt x="383" y="316"/>
                    <a:pt x="383" y="316"/>
                    <a:pt x="383" y="316"/>
                  </a:cubicBezTo>
                  <a:cubicBezTo>
                    <a:pt x="390" y="304"/>
                    <a:pt x="396" y="290"/>
                    <a:pt x="400" y="276"/>
                  </a:cubicBezTo>
                  <a:cubicBezTo>
                    <a:pt x="455" y="260"/>
                    <a:pt x="455" y="260"/>
                    <a:pt x="455" y="260"/>
                  </a:cubicBezTo>
                  <a:cubicBezTo>
                    <a:pt x="455" y="196"/>
                    <a:pt x="455" y="196"/>
                    <a:pt x="455"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14">
            <a:extLst>
              <a:ext uri="{FF2B5EF4-FFF2-40B4-BE49-F238E27FC236}">
                <a16:creationId xmlns:a16="http://schemas.microsoft.com/office/drawing/2014/main" id="{B576A291-EECD-4E59-8A09-17BC1D1EB099}"/>
              </a:ext>
            </a:extLst>
          </p:cNvPr>
          <p:cNvSpPr>
            <a:spLocks/>
          </p:cNvSpPr>
          <p:nvPr/>
        </p:nvSpPr>
        <p:spPr bwMode="auto">
          <a:xfrm>
            <a:off x="9100722" y="1836683"/>
            <a:ext cx="507097" cy="604439"/>
          </a:xfrm>
          <a:custGeom>
            <a:avLst/>
            <a:gdLst>
              <a:gd name="T0" fmla="*/ 612 w 956"/>
              <a:gd name="T1" fmla="*/ 110 h 1138"/>
              <a:gd name="T2" fmla="*/ 478 w 956"/>
              <a:gd name="T3" fmla="*/ 0 h 1138"/>
              <a:gd name="T4" fmla="*/ 341 w 956"/>
              <a:gd name="T5" fmla="*/ 137 h 1138"/>
              <a:gd name="T6" fmla="*/ 478 w 956"/>
              <a:gd name="T7" fmla="*/ 273 h 1138"/>
              <a:gd name="T8" fmla="*/ 598 w 956"/>
              <a:gd name="T9" fmla="*/ 202 h 1138"/>
              <a:gd name="T10" fmla="*/ 862 w 956"/>
              <a:gd name="T11" fmla="*/ 523 h 1138"/>
              <a:gd name="T12" fmla="*/ 94 w 956"/>
              <a:gd name="T13" fmla="*/ 523 h 1138"/>
              <a:gd name="T14" fmla="*/ 275 w 956"/>
              <a:gd name="T15" fmla="*/ 240 h 1138"/>
              <a:gd name="T16" fmla="*/ 251 w 956"/>
              <a:gd name="T17" fmla="*/ 148 h 1138"/>
              <a:gd name="T18" fmla="*/ 0 w 956"/>
              <a:gd name="T19" fmla="*/ 569 h 1138"/>
              <a:gd name="T20" fmla="*/ 344 w 956"/>
              <a:gd name="T21" fmla="*/ 1028 h 1138"/>
              <a:gd name="T22" fmla="*/ 478 w 956"/>
              <a:gd name="T23" fmla="*/ 1138 h 1138"/>
              <a:gd name="T24" fmla="*/ 615 w 956"/>
              <a:gd name="T25" fmla="*/ 1001 h 1138"/>
              <a:gd name="T26" fmla="*/ 478 w 956"/>
              <a:gd name="T27" fmla="*/ 865 h 1138"/>
              <a:gd name="T28" fmla="*/ 358 w 956"/>
              <a:gd name="T29" fmla="*/ 936 h 1138"/>
              <a:gd name="T30" fmla="*/ 94 w 956"/>
              <a:gd name="T31" fmla="*/ 615 h 1138"/>
              <a:gd name="T32" fmla="*/ 862 w 956"/>
              <a:gd name="T33" fmla="*/ 615 h 1138"/>
              <a:gd name="T34" fmla="*/ 681 w 956"/>
              <a:gd name="T35" fmla="*/ 898 h 1138"/>
              <a:gd name="T36" fmla="*/ 705 w 956"/>
              <a:gd name="T37" fmla="*/ 990 h 1138"/>
              <a:gd name="T38" fmla="*/ 956 w 956"/>
              <a:gd name="T39" fmla="*/ 569 h 1138"/>
              <a:gd name="T40" fmla="*/ 612 w 956"/>
              <a:gd name="T41" fmla="*/ 11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6" h="1138">
                <a:moveTo>
                  <a:pt x="612" y="110"/>
                </a:moveTo>
                <a:cubicBezTo>
                  <a:pt x="600" y="48"/>
                  <a:pt x="544" y="0"/>
                  <a:pt x="478" y="0"/>
                </a:cubicBezTo>
                <a:cubicBezTo>
                  <a:pt x="403" y="0"/>
                  <a:pt x="341" y="61"/>
                  <a:pt x="341" y="137"/>
                </a:cubicBezTo>
                <a:cubicBezTo>
                  <a:pt x="341" y="212"/>
                  <a:pt x="403" y="273"/>
                  <a:pt x="478" y="273"/>
                </a:cubicBezTo>
                <a:cubicBezTo>
                  <a:pt x="530" y="273"/>
                  <a:pt x="575" y="244"/>
                  <a:pt x="598" y="202"/>
                </a:cubicBezTo>
                <a:cubicBezTo>
                  <a:pt x="739" y="248"/>
                  <a:pt x="844" y="372"/>
                  <a:pt x="862" y="523"/>
                </a:cubicBezTo>
                <a:cubicBezTo>
                  <a:pt x="94" y="523"/>
                  <a:pt x="94" y="523"/>
                  <a:pt x="94" y="523"/>
                </a:cubicBezTo>
                <a:cubicBezTo>
                  <a:pt x="108" y="403"/>
                  <a:pt x="177" y="300"/>
                  <a:pt x="275" y="240"/>
                </a:cubicBezTo>
                <a:cubicBezTo>
                  <a:pt x="261" y="212"/>
                  <a:pt x="253" y="181"/>
                  <a:pt x="251" y="148"/>
                </a:cubicBezTo>
                <a:cubicBezTo>
                  <a:pt x="102" y="229"/>
                  <a:pt x="0" y="387"/>
                  <a:pt x="0" y="569"/>
                </a:cubicBezTo>
                <a:cubicBezTo>
                  <a:pt x="0" y="786"/>
                  <a:pt x="145" y="970"/>
                  <a:pt x="344" y="1028"/>
                </a:cubicBezTo>
                <a:cubicBezTo>
                  <a:pt x="356" y="1090"/>
                  <a:pt x="412" y="1138"/>
                  <a:pt x="478" y="1138"/>
                </a:cubicBezTo>
                <a:cubicBezTo>
                  <a:pt x="553" y="1138"/>
                  <a:pt x="615" y="1077"/>
                  <a:pt x="615" y="1001"/>
                </a:cubicBezTo>
                <a:cubicBezTo>
                  <a:pt x="615" y="926"/>
                  <a:pt x="553" y="865"/>
                  <a:pt x="478" y="865"/>
                </a:cubicBezTo>
                <a:cubicBezTo>
                  <a:pt x="426" y="865"/>
                  <a:pt x="381" y="894"/>
                  <a:pt x="358" y="936"/>
                </a:cubicBezTo>
                <a:cubicBezTo>
                  <a:pt x="217" y="890"/>
                  <a:pt x="112" y="766"/>
                  <a:pt x="94" y="615"/>
                </a:cubicBezTo>
                <a:cubicBezTo>
                  <a:pt x="862" y="615"/>
                  <a:pt x="862" y="615"/>
                  <a:pt x="862" y="615"/>
                </a:cubicBezTo>
                <a:cubicBezTo>
                  <a:pt x="848" y="735"/>
                  <a:pt x="779" y="838"/>
                  <a:pt x="681" y="898"/>
                </a:cubicBezTo>
                <a:cubicBezTo>
                  <a:pt x="695" y="926"/>
                  <a:pt x="703" y="957"/>
                  <a:pt x="705" y="990"/>
                </a:cubicBezTo>
                <a:cubicBezTo>
                  <a:pt x="854" y="909"/>
                  <a:pt x="956" y="751"/>
                  <a:pt x="956" y="569"/>
                </a:cubicBezTo>
                <a:cubicBezTo>
                  <a:pt x="956" y="352"/>
                  <a:pt x="811" y="168"/>
                  <a:pt x="612" y="110"/>
                </a:cubicBezTo>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34">
            <a:extLst>
              <a:ext uri="{FF2B5EF4-FFF2-40B4-BE49-F238E27FC236}">
                <a16:creationId xmlns:a16="http://schemas.microsoft.com/office/drawing/2014/main" id="{0881B0A7-0D8C-410E-83EA-594E9161106B}"/>
              </a:ext>
            </a:extLst>
          </p:cNvPr>
          <p:cNvSpPr>
            <a:spLocks noEditPoints="1"/>
          </p:cNvSpPr>
          <p:nvPr/>
        </p:nvSpPr>
        <p:spPr bwMode="auto">
          <a:xfrm>
            <a:off x="2563940" y="1862295"/>
            <a:ext cx="538089" cy="553215"/>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6" name="Group 45">
            <a:extLst>
              <a:ext uri="{FF2B5EF4-FFF2-40B4-BE49-F238E27FC236}">
                <a16:creationId xmlns:a16="http://schemas.microsoft.com/office/drawing/2014/main" id="{08535CDD-C02F-46A5-9E8C-068F7FAF0741}"/>
              </a:ext>
            </a:extLst>
          </p:cNvPr>
          <p:cNvGrpSpPr/>
          <p:nvPr/>
        </p:nvGrpSpPr>
        <p:grpSpPr>
          <a:xfrm>
            <a:off x="864" y="254613"/>
            <a:ext cx="1188839" cy="956984"/>
            <a:chOff x="864" y="254613"/>
            <a:chExt cx="1188839" cy="956984"/>
          </a:xfrm>
        </p:grpSpPr>
        <p:sp>
          <p:nvSpPr>
            <p:cNvPr id="53" name="Rectangle 52"/>
            <p:cNvSpPr/>
            <p:nvPr/>
          </p:nvSpPr>
          <p:spPr bwMode="auto">
            <a:xfrm>
              <a:off x="864" y="254613"/>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34">
              <a:extLst>
                <a:ext uri="{FF2B5EF4-FFF2-40B4-BE49-F238E27FC236}">
                  <a16:creationId xmlns:a16="http://schemas.microsoft.com/office/drawing/2014/main" id="{CF4F4730-4524-4CE8-A45D-32DD40E57BE3}"/>
                </a:ext>
              </a:extLst>
            </p:cNvPr>
            <p:cNvSpPr>
              <a:spLocks noEditPoints="1"/>
            </p:cNvSpPr>
            <p:nvPr/>
          </p:nvSpPr>
          <p:spPr bwMode="auto">
            <a:xfrm>
              <a:off x="359494" y="511017"/>
              <a:ext cx="441256" cy="453660"/>
            </a:xfrm>
            <a:custGeom>
              <a:avLst/>
              <a:gdLst>
                <a:gd name="T0" fmla="*/ 634 w 1043"/>
                <a:gd name="T1" fmla="*/ 729 h 1070"/>
                <a:gd name="T2" fmla="*/ 315 w 1043"/>
                <a:gd name="T3" fmla="*/ 410 h 1070"/>
                <a:gd name="T4" fmla="*/ 634 w 1043"/>
                <a:gd name="T5" fmla="*/ 91 h 1070"/>
                <a:gd name="T6" fmla="*/ 952 w 1043"/>
                <a:gd name="T7" fmla="*/ 410 h 1070"/>
                <a:gd name="T8" fmla="*/ 634 w 1043"/>
                <a:gd name="T9" fmla="*/ 729 h 1070"/>
                <a:gd name="T10" fmla="*/ 634 w 1043"/>
                <a:gd name="T11" fmla="*/ 0 h 1070"/>
                <a:gd name="T12" fmla="*/ 224 w 1043"/>
                <a:gd name="T13" fmla="*/ 410 h 1070"/>
                <a:gd name="T14" fmla="*/ 326 w 1043"/>
                <a:gd name="T15" fmla="*/ 680 h 1070"/>
                <a:gd name="T16" fmla="*/ 0 w 1043"/>
                <a:gd name="T17" fmla="*/ 1006 h 1070"/>
                <a:gd name="T18" fmla="*/ 64 w 1043"/>
                <a:gd name="T19" fmla="*/ 1070 h 1070"/>
                <a:gd name="T20" fmla="*/ 393 w 1043"/>
                <a:gd name="T21" fmla="*/ 741 h 1070"/>
                <a:gd name="T22" fmla="*/ 634 w 1043"/>
                <a:gd name="T23" fmla="*/ 820 h 1070"/>
                <a:gd name="T24" fmla="*/ 1043 w 1043"/>
                <a:gd name="T25" fmla="*/ 410 h 1070"/>
                <a:gd name="T26" fmla="*/ 634 w 1043"/>
                <a:gd name="T27"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3" h="1070">
                  <a:moveTo>
                    <a:pt x="634" y="729"/>
                  </a:moveTo>
                  <a:cubicBezTo>
                    <a:pt x="458" y="729"/>
                    <a:pt x="315" y="586"/>
                    <a:pt x="315" y="410"/>
                  </a:cubicBezTo>
                  <a:cubicBezTo>
                    <a:pt x="315" y="234"/>
                    <a:pt x="458" y="91"/>
                    <a:pt x="634" y="91"/>
                  </a:cubicBezTo>
                  <a:cubicBezTo>
                    <a:pt x="810" y="91"/>
                    <a:pt x="952" y="234"/>
                    <a:pt x="952" y="410"/>
                  </a:cubicBezTo>
                  <a:cubicBezTo>
                    <a:pt x="952" y="586"/>
                    <a:pt x="810" y="729"/>
                    <a:pt x="634" y="729"/>
                  </a:cubicBezTo>
                  <a:moveTo>
                    <a:pt x="634" y="0"/>
                  </a:moveTo>
                  <a:cubicBezTo>
                    <a:pt x="407" y="0"/>
                    <a:pt x="224" y="184"/>
                    <a:pt x="224" y="410"/>
                  </a:cubicBezTo>
                  <a:cubicBezTo>
                    <a:pt x="224" y="513"/>
                    <a:pt x="263" y="608"/>
                    <a:pt x="326" y="680"/>
                  </a:cubicBezTo>
                  <a:cubicBezTo>
                    <a:pt x="0" y="1006"/>
                    <a:pt x="0" y="1006"/>
                    <a:pt x="0" y="1006"/>
                  </a:cubicBezTo>
                  <a:cubicBezTo>
                    <a:pt x="64" y="1070"/>
                    <a:pt x="64" y="1070"/>
                    <a:pt x="64" y="1070"/>
                  </a:cubicBezTo>
                  <a:cubicBezTo>
                    <a:pt x="393" y="741"/>
                    <a:pt x="393" y="741"/>
                    <a:pt x="393" y="741"/>
                  </a:cubicBezTo>
                  <a:cubicBezTo>
                    <a:pt x="461" y="790"/>
                    <a:pt x="544" y="820"/>
                    <a:pt x="634" y="820"/>
                  </a:cubicBezTo>
                  <a:cubicBezTo>
                    <a:pt x="860" y="820"/>
                    <a:pt x="1043" y="636"/>
                    <a:pt x="1043" y="410"/>
                  </a:cubicBezTo>
                  <a:cubicBezTo>
                    <a:pt x="1043" y="184"/>
                    <a:pt x="860" y="0"/>
                    <a:pt x="634" y="0"/>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6" name="TextBox 35">
            <a:extLst>
              <a:ext uri="{FF2B5EF4-FFF2-40B4-BE49-F238E27FC236}">
                <a16:creationId xmlns:a16="http://schemas.microsoft.com/office/drawing/2014/main" id="{E9A25F4F-1BD3-4815-B421-47FC08B6424E}"/>
              </a:ext>
            </a:extLst>
          </p:cNvPr>
          <p:cNvSpPr txBox="1"/>
          <p:nvPr/>
        </p:nvSpPr>
        <p:spPr>
          <a:xfrm>
            <a:off x="6518196" y="4612966"/>
            <a:ext cx="2411776" cy="398058"/>
          </a:xfrm>
          <a:prstGeom prst="rect">
            <a:avLst/>
          </a:prstGeom>
          <a:noFill/>
        </p:spPr>
        <p:txBody>
          <a:bodyPr wrap="square" lIns="175736" tIns="89630" rIns="175736" bIns="89630"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r>
              <a:rPr lang="en-US" dirty="0">
                <a:gradFill>
                  <a:gsLst>
                    <a:gs pos="2326">
                      <a:schemeClr val="tx1"/>
                    </a:gs>
                    <a:gs pos="30000">
                      <a:schemeClr val="tx1"/>
                    </a:gs>
                  </a:gsLst>
                  <a:lin ang="5400000" scaled="1"/>
                </a:gradFill>
              </a:rPr>
              <a:t>Bing Custom Search</a:t>
            </a:r>
          </a:p>
        </p:txBody>
      </p:sp>
      <p:sp>
        <p:nvSpPr>
          <p:cNvPr id="37" name="TextBox 36">
            <a:extLst>
              <a:ext uri="{FF2B5EF4-FFF2-40B4-BE49-F238E27FC236}">
                <a16:creationId xmlns:a16="http://schemas.microsoft.com/office/drawing/2014/main" id="{7C6FDB97-673F-4BEA-9F9E-72D739D8A2C5}"/>
              </a:ext>
            </a:extLst>
          </p:cNvPr>
          <p:cNvSpPr txBox="1"/>
          <p:nvPr/>
        </p:nvSpPr>
        <p:spPr>
          <a:xfrm>
            <a:off x="4873824" y="2546990"/>
            <a:ext cx="2411776" cy="501135"/>
          </a:xfrm>
          <a:prstGeom prst="rect">
            <a:avLst/>
          </a:prstGeom>
          <a:noFill/>
        </p:spPr>
        <p:txBody>
          <a:bodyPr wrap="square" lIns="175736" tIns="89630" rIns="175736" bIns="89630" rtlCol="0" anchor="ctr">
            <a:spAutoFit/>
          </a:bodyPr>
          <a:lstStyle>
            <a:defPPr>
              <a:defRPr lang="en-US"/>
            </a:defPPr>
            <a:lvl1pPr algn="ctr" defTabSz="914139">
              <a:lnSpc>
                <a:spcPct val="90000"/>
              </a:lnSpc>
              <a:spcAft>
                <a:spcPts val="575"/>
              </a:spcAft>
              <a:defRPr sz="1567"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r>
              <a:rPr lang="en-US" dirty="0">
                <a:gradFill>
                  <a:gsLst>
                    <a:gs pos="2326">
                      <a:schemeClr val="tx1"/>
                    </a:gs>
                    <a:gs pos="30000">
                      <a:schemeClr val="tx1"/>
                    </a:gs>
                  </a:gsLst>
                  <a:lin ang="5400000" scaled="1"/>
                </a:gradFill>
              </a:rPr>
              <a:t>Bing Visual Search</a:t>
            </a:r>
          </a:p>
        </p:txBody>
      </p:sp>
      <p:sp>
        <p:nvSpPr>
          <p:cNvPr id="3" name="Rectangle 2">
            <a:extLst>
              <a:ext uri="{FF2B5EF4-FFF2-40B4-BE49-F238E27FC236}">
                <a16:creationId xmlns:a16="http://schemas.microsoft.com/office/drawing/2014/main" id="{D1C8BD93-FA5C-4CA2-A689-A7935379688C}"/>
              </a:ext>
            </a:extLst>
          </p:cNvPr>
          <p:cNvSpPr/>
          <p:nvPr/>
        </p:nvSpPr>
        <p:spPr>
          <a:xfrm>
            <a:off x="4525986" y="2970255"/>
            <a:ext cx="3166725" cy="738664"/>
          </a:xfrm>
          <a:prstGeom prst="rect">
            <a:avLst/>
          </a:prstGeom>
        </p:spPr>
        <p:txBody>
          <a:bodyPr wrap="square">
            <a:spAutoFit/>
          </a:bodyPr>
          <a:lstStyle/>
          <a:p>
            <a:pPr algn="ctr"/>
            <a:r>
              <a:rPr lang="en-US" sz="1400" dirty="0">
                <a:gradFill>
                  <a:gsLst>
                    <a:gs pos="2326">
                      <a:schemeClr val="tx1"/>
                    </a:gs>
                    <a:gs pos="30000">
                      <a:schemeClr val="tx1"/>
                    </a:gs>
                  </a:gsLst>
                  <a:lin ang="5400000" scaled="1"/>
                </a:gradFill>
                <a:latin typeface="Segoe UI" panose="020B0502040204020203" pitchFamily="34" charset="0"/>
              </a:rPr>
              <a:t>Get rich insights to help build compelling image applications on </a:t>
            </a:r>
            <a:br>
              <a:rPr lang="en-US" sz="1400" dirty="0">
                <a:gradFill>
                  <a:gsLst>
                    <a:gs pos="2326">
                      <a:schemeClr val="tx1"/>
                    </a:gs>
                    <a:gs pos="30000">
                      <a:schemeClr val="tx1"/>
                    </a:gs>
                  </a:gsLst>
                  <a:lin ang="5400000" scaled="1"/>
                </a:gradFill>
                <a:latin typeface="Segoe UI" panose="020B0502040204020203" pitchFamily="34" charset="0"/>
              </a:rPr>
            </a:br>
            <a:r>
              <a:rPr lang="en-US" sz="1400" dirty="0">
                <a:gradFill>
                  <a:gsLst>
                    <a:gs pos="2326">
                      <a:schemeClr val="tx1"/>
                    </a:gs>
                    <a:gs pos="30000">
                      <a:schemeClr val="tx1"/>
                    </a:gs>
                  </a:gsLst>
                  <a:lin ang="5400000" scaled="1"/>
                </a:gradFill>
                <a:latin typeface="Segoe UI" panose="020B0502040204020203" pitchFamily="34" charset="0"/>
              </a:rPr>
              <a:t>the device of your choice</a:t>
            </a:r>
            <a:endParaRPr lang="en-US" sz="1400" dirty="0">
              <a:gradFill>
                <a:gsLst>
                  <a:gs pos="2326">
                    <a:schemeClr val="tx1"/>
                  </a:gs>
                  <a:gs pos="30000">
                    <a:schemeClr val="tx1"/>
                  </a:gs>
                </a:gsLst>
                <a:lin ang="5400000" scaled="1"/>
              </a:gradFill>
            </a:endParaRPr>
          </a:p>
        </p:txBody>
      </p:sp>
      <p:sp>
        <p:nvSpPr>
          <p:cNvPr id="4" name="Rectangle 3">
            <a:extLst>
              <a:ext uri="{FF2B5EF4-FFF2-40B4-BE49-F238E27FC236}">
                <a16:creationId xmlns:a16="http://schemas.microsoft.com/office/drawing/2014/main" id="{825FAA17-0964-4AB7-9181-2D4BF1F27E47}"/>
              </a:ext>
            </a:extLst>
          </p:cNvPr>
          <p:cNvSpPr/>
          <p:nvPr/>
        </p:nvSpPr>
        <p:spPr>
          <a:xfrm>
            <a:off x="4221989" y="6217739"/>
            <a:ext cx="3260035" cy="307777"/>
          </a:xfrm>
          <a:prstGeom prst="rect">
            <a:avLst/>
          </a:prstGeom>
        </p:spPr>
        <p:txBody>
          <a:bodyPr wrap="square" anchor="t">
            <a:spAutoFit/>
          </a:bodyPr>
          <a:lstStyle/>
          <a:p>
            <a:pPr algn="ctr"/>
            <a:endParaRPr lang="en-US" sz="1400">
              <a:cs typeface="Segoe UI"/>
            </a:endParaRPr>
          </a:p>
        </p:txBody>
      </p:sp>
      <p:sp>
        <p:nvSpPr>
          <p:cNvPr id="5" name="Rectangle 4">
            <a:extLst>
              <a:ext uri="{FF2B5EF4-FFF2-40B4-BE49-F238E27FC236}">
                <a16:creationId xmlns:a16="http://schemas.microsoft.com/office/drawing/2014/main" id="{F2D13412-8036-4CDD-9407-BA32147E94B2}"/>
              </a:ext>
            </a:extLst>
          </p:cNvPr>
          <p:cNvSpPr/>
          <p:nvPr/>
        </p:nvSpPr>
        <p:spPr bwMode="auto">
          <a:xfrm>
            <a:off x="438150" y="5774153"/>
            <a:ext cx="11315700" cy="8212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defTabSz="932472" fontAlgn="base">
              <a:spcAft>
                <a:spcPts val="500"/>
              </a:spcAft>
            </a:pPr>
            <a:r>
              <a:rPr lang="en-US" sz="1600" b="1" dirty="0">
                <a:gradFill>
                  <a:gsLst>
                    <a:gs pos="2326">
                      <a:schemeClr val="tx1"/>
                    </a:gs>
                    <a:gs pos="30000">
                      <a:schemeClr val="tx1"/>
                    </a:gs>
                  </a:gsLst>
                  <a:lin ang="5400000" scaled="1"/>
                </a:gradFill>
                <a:ea typeface="Segoe UI" pitchFamily="34" charset="0"/>
                <a:cs typeface="Segoe UI" pitchFamily="34" charset="0"/>
              </a:rPr>
              <a:t>Bing Statistics add-in</a:t>
            </a:r>
            <a:endParaRPr lang="en-US" sz="1600" dirty="0">
              <a:gradFill>
                <a:gsLst>
                  <a:gs pos="2326">
                    <a:schemeClr val="tx1"/>
                  </a:gs>
                  <a:gs pos="30000">
                    <a:schemeClr val="tx1"/>
                  </a:gs>
                </a:gsLst>
                <a:lin ang="5400000" scaled="1"/>
              </a:gradFill>
              <a:ea typeface="Segoe UI" pitchFamily="34" charset="0"/>
              <a:cs typeface="Segoe UI" pitchFamily="34" charset="0"/>
            </a:endParaRPr>
          </a:p>
          <a:p>
            <a:pPr algn="ctr" defTabSz="932472" fontAlgn="base"/>
            <a:r>
              <a:rPr lang="en-US" sz="1400" dirty="0">
                <a:gradFill>
                  <a:gsLst>
                    <a:gs pos="2326">
                      <a:schemeClr val="tx1"/>
                    </a:gs>
                    <a:gs pos="30000">
                      <a:schemeClr val="tx1"/>
                    </a:gs>
                  </a:gsLst>
                  <a:lin ang="5400000" scaled="1"/>
                </a:gradFill>
                <a:latin typeface="Segoe UI" panose="020B0502040204020203" pitchFamily="34" charset="0"/>
                <a:cs typeface="Segoe UI" panose="020B0502040204020203" pitchFamily="34" charset="0"/>
              </a:rPr>
              <a:t>Get powerful Bing API usage insights in an easy-to-use add-in</a:t>
            </a:r>
          </a:p>
        </p:txBody>
      </p:sp>
      <p:grpSp>
        <p:nvGrpSpPr>
          <p:cNvPr id="14" name="Group 13">
            <a:extLst>
              <a:ext uri="{FF2B5EF4-FFF2-40B4-BE49-F238E27FC236}">
                <a16:creationId xmlns:a16="http://schemas.microsoft.com/office/drawing/2014/main" id="{11A0C30F-D48B-4BD8-B303-7F8F8D5ADBB4}"/>
              </a:ext>
            </a:extLst>
          </p:cNvPr>
          <p:cNvGrpSpPr/>
          <p:nvPr/>
        </p:nvGrpSpPr>
        <p:grpSpPr>
          <a:xfrm>
            <a:off x="5778459" y="1816259"/>
            <a:ext cx="628655" cy="604520"/>
            <a:chOff x="5778459" y="1816259"/>
            <a:chExt cx="628655" cy="604520"/>
          </a:xfrm>
        </p:grpSpPr>
        <p:grpSp>
          <p:nvGrpSpPr>
            <p:cNvPr id="11" name="Group 10">
              <a:extLst>
                <a:ext uri="{FF2B5EF4-FFF2-40B4-BE49-F238E27FC236}">
                  <a16:creationId xmlns:a16="http://schemas.microsoft.com/office/drawing/2014/main" id="{FFFE24B8-40A6-4904-91C6-8361026F3DAF}"/>
                </a:ext>
              </a:extLst>
            </p:cNvPr>
            <p:cNvGrpSpPr/>
            <p:nvPr/>
          </p:nvGrpSpPr>
          <p:grpSpPr>
            <a:xfrm>
              <a:off x="5950744" y="1983350"/>
              <a:ext cx="269080" cy="269313"/>
              <a:chOff x="5950744" y="1983350"/>
              <a:chExt cx="269080" cy="269313"/>
            </a:xfrm>
          </p:grpSpPr>
          <p:sp>
            <p:nvSpPr>
              <p:cNvPr id="6" name="Oval 5">
                <a:extLst>
                  <a:ext uri="{FF2B5EF4-FFF2-40B4-BE49-F238E27FC236}">
                    <a16:creationId xmlns:a16="http://schemas.microsoft.com/office/drawing/2014/main" id="{A6B25D1A-ED85-47AB-9D7B-597308742605}"/>
                  </a:ext>
                </a:extLst>
              </p:cNvPr>
              <p:cNvSpPr/>
              <p:nvPr/>
            </p:nvSpPr>
            <p:spPr bwMode="auto">
              <a:xfrm>
                <a:off x="6007099" y="1983350"/>
                <a:ext cx="212725" cy="212725"/>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9B96FAE9-A0AF-4710-B182-B1FA4A7B362E}"/>
                  </a:ext>
                </a:extLst>
              </p:cNvPr>
              <p:cNvCxnSpPr>
                <a:cxnSpLocks/>
                <a:endCxn id="6" idx="3"/>
              </p:cNvCxnSpPr>
              <p:nvPr/>
            </p:nvCxnSpPr>
            <p:spPr>
              <a:xfrm flipV="1">
                <a:off x="5950744" y="2164922"/>
                <a:ext cx="87508" cy="87741"/>
              </a:xfrm>
              <a:prstGeom prst="lin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2" name="Rectangle 11">
              <a:extLst>
                <a:ext uri="{FF2B5EF4-FFF2-40B4-BE49-F238E27FC236}">
                  <a16:creationId xmlns:a16="http://schemas.microsoft.com/office/drawing/2014/main" id="{D90231E6-F6CF-4A35-8DC2-64BFEFD72EE3}"/>
                </a:ext>
              </a:extLst>
            </p:cNvPr>
            <p:cNvSpPr/>
            <p:nvPr/>
          </p:nvSpPr>
          <p:spPr bwMode="auto">
            <a:xfrm>
              <a:off x="5812631" y="1850231"/>
              <a:ext cx="545306" cy="547688"/>
            </a:xfrm>
            <a:prstGeom prst="rect">
              <a:avLst/>
            </a:prstGeom>
            <a:noFill/>
            <a:ln w="381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3" name="Rectangle 12">
              <a:extLst>
                <a:ext uri="{FF2B5EF4-FFF2-40B4-BE49-F238E27FC236}">
                  <a16:creationId xmlns:a16="http://schemas.microsoft.com/office/drawing/2014/main" id="{243E95D9-40A5-42D3-81D7-3F0224EDA1D7}"/>
                </a:ext>
              </a:extLst>
            </p:cNvPr>
            <p:cNvSpPr/>
            <p:nvPr/>
          </p:nvSpPr>
          <p:spPr bwMode="auto">
            <a:xfrm>
              <a:off x="5912644" y="1816259"/>
              <a:ext cx="350044" cy="7219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E5C569E7-BCF9-47F0-8650-9D903DB24331}"/>
                </a:ext>
              </a:extLst>
            </p:cNvPr>
            <p:cNvSpPr/>
            <p:nvPr/>
          </p:nvSpPr>
          <p:spPr bwMode="auto">
            <a:xfrm>
              <a:off x="5912644" y="2375059"/>
              <a:ext cx="350044" cy="45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B380C22-B32A-4640-8D4B-1C71CB29CE0F}"/>
                </a:ext>
              </a:extLst>
            </p:cNvPr>
            <p:cNvSpPr/>
            <p:nvPr/>
          </p:nvSpPr>
          <p:spPr bwMode="auto">
            <a:xfrm rot="5400000">
              <a:off x="5652252" y="2068117"/>
              <a:ext cx="350044" cy="976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0B93B092-E884-4F1B-BE0C-8A35E2507C0F}"/>
                </a:ext>
              </a:extLst>
            </p:cNvPr>
            <p:cNvSpPr/>
            <p:nvPr/>
          </p:nvSpPr>
          <p:spPr bwMode="auto">
            <a:xfrm rot="5400000" flipV="1">
              <a:off x="6183277" y="2075260"/>
              <a:ext cx="350044" cy="9763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5952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63" presetClass="path" presetSubtype="0" decel="100000" fill="hold" nodeType="withEffect">
                                  <p:stCondLst>
                                    <p:cond delay="0"/>
                                  </p:stCondLst>
                                  <p:childTnLst>
                                    <p:animMotion origin="layout" path="M -0.02617 2.22222E-6 L -2.91667E-6 2.22222E-6 " pathEditMode="relative" rAng="0" ptsTypes="AA">
                                      <p:cBhvr>
                                        <p:cTn id="9" dur="500" fill="hold"/>
                                        <p:tgtEl>
                                          <p:spTgt spid="46"/>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63" presetClass="path" presetSubtype="0" decel="100000" fill="hold" grpId="1" nodeType="withEffect">
                                  <p:stCondLst>
                                    <p:cond delay="0"/>
                                  </p:stCondLst>
                                  <p:childTnLst>
                                    <p:animMotion origin="layout" path="M -0.02617 2.22222E-6 L -2.91667E-6 2.22222E-6 " pathEditMode="relative" rAng="0" ptsTypes="AA">
                                      <p:cBhvr>
                                        <p:cTn id="14" dur="500" fill="hold"/>
                                        <p:tgtEl>
                                          <p:spTgt spid="48"/>
                                        </p:tgtEl>
                                        <p:attrNameLst>
                                          <p:attrName>ppt_x</p:attrName>
                                          <p:attrName>ppt_y</p:attrName>
                                        </p:attrNameLst>
                                      </p:cBhvr>
                                      <p:rCtr x="1302" y="0"/>
                                    </p:animMotion>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cBhvr>
                                        <p:cTn id="20" dur="500" fill="hold"/>
                                        <p:tgtEl>
                                          <p:spTgt spid="87"/>
                                        </p:tgtEl>
                                        <p:attrNameLst>
                                          <p:attrName>ppt_w</p:attrName>
                                        </p:attrNameLst>
                                      </p:cBhvr>
                                      <p:tavLst>
                                        <p:tav tm="0">
                                          <p:val>
                                            <p:fltVal val="0"/>
                                          </p:val>
                                        </p:tav>
                                        <p:tav tm="100000">
                                          <p:val>
                                            <p:strVal val="#ppt_w"/>
                                          </p:val>
                                        </p:tav>
                                      </p:tavLst>
                                    </p:anim>
                                    <p:anim calcmode="lin" valueType="num">
                                      <p:cBhvr>
                                        <p:cTn id="21" dur="500" fill="hold"/>
                                        <p:tgtEl>
                                          <p:spTgt spid="87"/>
                                        </p:tgtEl>
                                        <p:attrNameLst>
                                          <p:attrName>ppt_h</p:attrName>
                                        </p:attrNameLst>
                                      </p:cBhvr>
                                      <p:tavLst>
                                        <p:tav tm="0">
                                          <p:val>
                                            <p:fltVal val="0"/>
                                          </p:val>
                                        </p:tav>
                                        <p:tav tm="100000">
                                          <p:val>
                                            <p:strVal val="#ppt_h"/>
                                          </p:val>
                                        </p:tav>
                                      </p:tavLst>
                                    </p:anim>
                                    <p:animEffect transition="in" filter="fade">
                                      <p:cBhvr>
                                        <p:cTn id="22" dur="500"/>
                                        <p:tgtEl>
                                          <p:spTgt spid="87"/>
                                        </p:tgtEl>
                                      </p:cBhvr>
                                    </p:animEffect>
                                  </p:childTnLst>
                                </p:cTn>
                              </p:par>
                              <p:par>
                                <p:cTn id="23" presetID="53" presetClass="entr" presetSubtype="16"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77"/>
                                        </p:tgtEl>
                                        <p:attrNameLst>
                                          <p:attrName>style.visibility</p:attrName>
                                        </p:attrNameLst>
                                      </p:cBhvr>
                                      <p:to>
                                        <p:strVal val="visible"/>
                                      </p:to>
                                    </p:set>
                                    <p:anim calcmode="lin" valueType="num">
                                      <p:cBhvr>
                                        <p:cTn id="30" dur="500" fill="hold"/>
                                        <p:tgtEl>
                                          <p:spTgt spid="77"/>
                                        </p:tgtEl>
                                        <p:attrNameLst>
                                          <p:attrName>ppt_w</p:attrName>
                                        </p:attrNameLst>
                                      </p:cBhvr>
                                      <p:tavLst>
                                        <p:tav tm="0">
                                          <p:val>
                                            <p:fltVal val="0"/>
                                          </p:val>
                                        </p:tav>
                                        <p:tav tm="100000">
                                          <p:val>
                                            <p:strVal val="#ppt_w"/>
                                          </p:val>
                                        </p:tav>
                                      </p:tavLst>
                                    </p:anim>
                                    <p:anim calcmode="lin" valueType="num">
                                      <p:cBhvr>
                                        <p:cTn id="31" dur="500" fill="hold"/>
                                        <p:tgtEl>
                                          <p:spTgt spid="77"/>
                                        </p:tgtEl>
                                        <p:attrNameLst>
                                          <p:attrName>ppt_h</p:attrName>
                                        </p:attrNameLst>
                                      </p:cBhvr>
                                      <p:tavLst>
                                        <p:tav tm="0">
                                          <p:val>
                                            <p:fltVal val="0"/>
                                          </p:val>
                                        </p:tav>
                                        <p:tav tm="100000">
                                          <p:val>
                                            <p:strVal val="#ppt_h"/>
                                          </p:val>
                                        </p:tav>
                                      </p:tavLst>
                                    </p:anim>
                                    <p:animEffect transition="in" filter="fade">
                                      <p:cBhvr>
                                        <p:cTn id="32" dur="500"/>
                                        <p:tgtEl>
                                          <p:spTgt spid="7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anim calcmode="lin" valueType="num">
                                      <p:cBhvr>
                                        <p:cTn id="35" dur="500" fill="hold"/>
                                        <p:tgtEl>
                                          <p:spTgt spid="61"/>
                                        </p:tgtEl>
                                        <p:attrNameLst>
                                          <p:attrName>ppt_w</p:attrName>
                                        </p:attrNameLst>
                                      </p:cBhvr>
                                      <p:tavLst>
                                        <p:tav tm="0">
                                          <p:val>
                                            <p:fltVal val="0"/>
                                          </p:val>
                                        </p:tav>
                                        <p:tav tm="100000">
                                          <p:val>
                                            <p:strVal val="#ppt_w"/>
                                          </p:val>
                                        </p:tav>
                                      </p:tavLst>
                                    </p:anim>
                                    <p:anim calcmode="lin" valueType="num">
                                      <p:cBhvr>
                                        <p:cTn id="36" dur="500" fill="hold"/>
                                        <p:tgtEl>
                                          <p:spTgt spid="61"/>
                                        </p:tgtEl>
                                        <p:attrNameLst>
                                          <p:attrName>ppt_h</p:attrName>
                                        </p:attrNameLst>
                                      </p:cBhvr>
                                      <p:tavLst>
                                        <p:tav tm="0">
                                          <p:val>
                                            <p:fltVal val="0"/>
                                          </p:val>
                                        </p:tav>
                                        <p:tav tm="100000">
                                          <p:val>
                                            <p:strVal val="#ppt_h"/>
                                          </p:val>
                                        </p:tav>
                                      </p:tavLst>
                                    </p:anim>
                                    <p:animEffect transition="in" filter="fade">
                                      <p:cBhvr>
                                        <p:cTn id="37" dur="500"/>
                                        <p:tgtEl>
                                          <p:spTgt spid="61"/>
                                        </p:tgtEl>
                                      </p:cBhvr>
                                    </p:animEffect>
                                  </p:childTnLst>
                                </p:cTn>
                              </p:par>
                              <p:par>
                                <p:cTn id="38" presetID="53" presetClass="entr" presetSubtype="16"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p:cTn id="40" dur="500" fill="hold"/>
                                        <p:tgtEl>
                                          <p:spTgt spid="74"/>
                                        </p:tgtEl>
                                        <p:attrNameLst>
                                          <p:attrName>ppt_w</p:attrName>
                                        </p:attrNameLst>
                                      </p:cBhvr>
                                      <p:tavLst>
                                        <p:tav tm="0">
                                          <p:val>
                                            <p:fltVal val="0"/>
                                          </p:val>
                                        </p:tav>
                                        <p:tav tm="100000">
                                          <p:val>
                                            <p:strVal val="#ppt_w"/>
                                          </p:val>
                                        </p:tav>
                                      </p:tavLst>
                                    </p:anim>
                                    <p:anim calcmode="lin" valueType="num">
                                      <p:cBhvr>
                                        <p:cTn id="41" dur="500" fill="hold"/>
                                        <p:tgtEl>
                                          <p:spTgt spid="74"/>
                                        </p:tgtEl>
                                        <p:attrNameLst>
                                          <p:attrName>ppt_h</p:attrName>
                                        </p:attrNameLst>
                                      </p:cBhvr>
                                      <p:tavLst>
                                        <p:tav tm="0">
                                          <p:val>
                                            <p:fltVal val="0"/>
                                          </p:val>
                                        </p:tav>
                                        <p:tav tm="100000">
                                          <p:val>
                                            <p:strVal val="#ppt_h"/>
                                          </p:val>
                                        </p:tav>
                                      </p:tavLst>
                                    </p:anim>
                                    <p:animEffect transition="in" filter="fade">
                                      <p:cBhvr>
                                        <p:cTn id="42" dur="500"/>
                                        <p:tgtEl>
                                          <p:spTgt spid="74"/>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500"/>
                                        <p:tgtEl>
                                          <p:spTgt spid="72"/>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64" presetClass="path" presetSubtype="0" decel="100000" fill="hold" grpId="1" nodeType="withEffect">
                                  <p:stCondLst>
                                    <p:cond delay="0"/>
                                  </p:stCondLst>
                                  <p:childTnLst>
                                    <p:animMotion origin="layout" path="M 0 0.02801 L 0 2.22222E-6 " pathEditMode="relative" rAng="0" ptsTypes="AA">
                                      <p:cBhvr>
                                        <p:cTn id="79" dur="500" fill="hold"/>
                                        <p:tgtEl>
                                          <p:spTgt spid="5"/>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62" grpId="0"/>
      <p:bldP spid="63" grpId="0"/>
      <p:bldP spid="64" grpId="0"/>
      <p:bldP spid="65" grpId="0"/>
      <p:bldP spid="72" grpId="0"/>
      <p:bldP spid="73" grpId="0"/>
      <p:bldP spid="43" grpId="0"/>
      <p:bldP spid="44" grpId="0"/>
      <p:bldP spid="61" grpId="0" animBg="1"/>
      <p:bldP spid="77" grpId="0" animBg="1"/>
      <p:bldP spid="87" grpId="0" animBg="1"/>
      <p:bldP spid="36" grpId="0"/>
      <p:bldP spid="37" grpId="0"/>
      <p:bldP spid="3" grpId="0"/>
      <p:bldP spid="5" grpId="0" animBg="1"/>
      <p:bldP spid="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1A34AB-97FC-4FB1-B0F7-7A0D20D72DF3}"/>
              </a:ext>
            </a:extLst>
          </p:cNvPr>
          <p:cNvPicPr>
            <a:picLocks noChangeAspect="1"/>
          </p:cNvPicPr>
          <p:nvPr/>
        </p:nvPicPr>
        <p:blipFill>
          <a:blip r:embed="rId2"/>
          <a:stretch>
            <a:fillRect/>
          </a:stretch>
        </p:blipFill>
        <p:spPr>
          <a:xfrm>
            <a:off x="4718" y="145232"/>
            <a:ext cx="12182564" cy="6567536"/>
          </a:xfrm>
          <a:prstGeom prst="rect">
            <a:avLst/>
          </a:prstGeom>
        </p:spPr>
      </p:pic>
    </p:spTree>
    <p:extLst>
      <p:ext uri="{BB962C8B-B14F-4D97-AF65-F5344CB8AC3E}">
        <p14:creationId xmlns:p14="http://schemas.microsoft.com/office/powerpoint/2010/main" val="26241171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70C5B2-AE94-49E8-8F3E-93CB8642CBEF}"/>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36915501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30074-0A01-4149-8D4F-88054C7B4F1A}"/>
              </a:ext>
            </a:extLst>
          </p:cNvPr>
          <p:cNvPicPr>
            <a:picLocks noChangeAspect="1"/>
          </p:cNvPicPr>
          <p:nvPr/>
        </p:nvPicPr>
        <p:blipFill>
          <a:blip r:embed="rId2"/>
          <a:stretch>
            <a:fillRect/>
          </a:stretch>
        </p:blipFill>
        <p:spPr>
          <a:xfrm>
            <a:off x="0" y="135731"/>
            <a:ext cx="12192000" cy="6586538"/>
          </a:xfrm>
          <a:prstGeom prst="rect">
            <a:avLst/>
          </a:prstGeom>
        </p:spPr>
      </p:pic>
    </p:spTree>
    <p:extLst>
      <p:ext uri="{BB962C8B-B14F-4D97-AF65-F5344CB8AC3E}">
        <p14:creationId xmlns:p14="http://schemas.microsoft.com/office/powerpoint/2010/main" val="138313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61713-B8B3-4EAC-AAEA-09D58F3902BB}"/>
              </a:ext>
            </a:extLst>
          </p:cNvPr>
          <p:cNvPicPr>
            <a:picLocks noChangeAspect="1"/>
          </p:cNvPicPr>
          <p:nvPr/>
        </p:nvPicPr>
        <p:blipFill>
          <a:blip r:embed="rId2"/>
          <a:stretch>
            <a:fillRect/>
          </a:stretch>
        </p:blipFill>
        <p:spPr>
          <a:xfrm>
            <a:off x="11862" y="152376"/>
            <a:ext cx="12168276" cy="6553248"/>
          </a:xfrm>
          <a:prstGeom prst="rect">
            <a:avLst/>
          </a:prstGeom>
        </p:spPr>
      </p:pic>
    </p:spTree>
    <p:extLst>
      <p:ext uri="{BB962C8B-B14F-4D97-AF65-F5344CB8AC3E}">
        <p14:creationId xmlns:p14="http://schemas.microsoft.com/office/powerpoint/2010/main" val="5628710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290D2B-66B4-4A6B-80F7-3A59813DC1AD}"/>
              </a:ext>
            </a:extLst>
          </p:cNvPr>
          <p:cNvPicPr>
            <a:picLocks noChangeAspect="1"/>
          </p:cNvPicPr>
          <p:nvPr/>
        </p:nvPicPr>
        <p:blipFill>
          <a:blip r:embed="rId2"/>
          <a:stretch>
            <a:fillRect/>
          </a:stretch>
        </p:blipFill>
        <p:spPr>
          <a:xfrm>
            <a:off x="0" y="145256"/>
            <a:ext cx="12192000" cy="6567488"/>
          </a:xfrm>
          <a:prstGeom prst="rect">
            <a:avLst/>
          </a:prstGeom>
        </p:spPr>
      </p:pic>
    </p:spTree>
    <p:extLst>
      <p:ext uri="{BB962C8B-B14F-4D97-AF65-F5344CB8AC3E}">
        <p14:creationId xmlns:p14="http://schemas.microsoft.com/office/powerpoint/2010/main" val="3203108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 y="487"/>
            <a:ext cx="12191377" cy="6857027"/>
          </a:xfrm>
          <a:prstGeom prst="rect">
            <a:avLst/>
          </a:prstGeom>
        </p:spPr>
      </p:pic>
      <p:grpSp>
        <p:nvGrpSpPr>
          <p:cNvPr id="10" name="Group 9">
            <a:extLst>
              <a:ext uri="{FF2B5EF4-FFF2-40B4-BE49-F238E27FC236}">
                <a16:creationId xmlns:a16="http://schemas.microsoft.com/office/drawing/2014/main" id="{AED69270-2D2C-4956-A72F-53FB0C0FF1C8}"/>
              </a:ext>
            </a:extLst>
          </p:cNvPr>
          <p:cNvGrpSpPr/>
          <p:nvPr/>
        </p:nvGrpSpPr>
        <p:grpSpPr>
          <a:xfrm>
            <a:off x="1" y="-17246"/>
            <a:ext cx="5638800" cy="6892494"/>
            <a:chOff x="1" y="-17246"/>
            <a:chExt cx="5638800" cy="6892494"/>
          </a:xfrm>
        </p:grpSpPr>
        <p:sp>
          <p:nvSpPr>
            <p:cNvPr id="5" name="Rectangle 4"/>
            <p:cNvSpPr/>
            <p:nvPr/>
          </p:nvSpPr>
          <p:spPr bwMode="auto">
            <a:xfrm>
              <a:off x="1" y="-17246"/>
              <a:ext cx="5638800"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1470"/>
                </a:spcAft>
                <a:buClrTx/>
                <a:buSzTx/>
                <a:buFontTx/>
                <a:buNone/>
                <a:tabLst/>
                <a:defRPr/>
              </a:pPr>
              <a:endParaRPr kumimoji="0" lang="en-US" sz="1568" b="0" i="1"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357E1051-5AEA-4D36-A6A0-AC641C47D979}"/>
                </a:ext>
              </a:extLst>
            </p:cNvPr>
            <p:cNvGrpSpPr/>
            <p:nvPr/>
          </p:nvGrpSpPr>
          <p:grpSpPr>
            <a:xfrm>
              <a:off x="190500" y="243520"/>
              <a:ext cx="5396877" cy="6329099"/>
              <a:chOff x="564787" y="243520"/>
              <a:chExt cx="5396877" cy="6329099"/>
            </a:xfrm>
          </p:grpSpPr>
          <p:grpSp>
            <p:nvGrpSpPr>
              <p:cNvPr id="2" name="Group 1"/>
              <p:cNvGrpSpPr/>
              <p:nvPr/>
            </p:nvGrpSpPr>
            <p:grpSpPr>
              <a:xfrm>
                <a:off x="564787" y="243520"/>
                <a:ext cx="5396877" cy="6329099"/>
                <a:chOff x="-2123038" y="-299405"/>
                <a:chExt cx="5973236" cy="6329099"/>
              </a:xfrm>
            </p:grpSpPr>
            <p:sp>
              <p:nvSpPr>
                <p:cNvPr id="7" name="Rectangle 6"/>
                <p:cNvSpPr/>
                <p:nvPr/>
              </p:nvSpPr>
              <p:spPr bwMode="auto">
                <a:xfrm>
                  <a:off x="-2123037" y="1191432"/>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Learn more on the Cognitive Services </a:t>
                  </a: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4"/>
                    </a:rPr>
                    <a:t>documentation</a:t>
                  </a:r>
                  <a:endPar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endParaRPr>
                </a:p>
              </p:txBody>
            </p:sp>
            <p:sp>
              <p:nvSpPr>
                <p:cNvPr id="8" name="Rectangle 7"/>
                <p:cNvSpPr/>
                <p:nvPr/>
              </p:nvSpPr>
              <p:spPr bwMode="auto">
                <a:xfrm>
                  <a:off x="-2123037" y="2756238"/>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Schedule a workshop to identify areas in your business where analytics and intelligence can </a:t>
                  </a:r>
                  <a:b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b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drive transformation</a:t>
                  </a:r>
                </a:p>
              </p:txBody>
            </p:sp>
            <p:sp>
              <p:nvSpPr>
                <p:cNvPr id="9" name="Rectangle 8"/>
                <p:cNvSpPr/>
                <p:nvPr/>
              </p:nvSpPr>
              <p:spPr bwMode="auto">
                <a:xfrm>
                  <a:off x="-2123038" y="4344705"/>
                  <a:ext cx="5973236"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a:ln>
                        <a:noFill/>
                      </a:ln>
                      <a:gradFill>
                        <a:gsLst>
                          <a:gs pos="93333">
                            <a:prstClr val="white"/>
                          </a:gs>
                          <a:gs pos="78667">
                            <a:prstClr val="white"/>
                          </a:gs>
                        </a:gsLst>
                        <a:lin ang="5400000" scaled="0"/>
                      </a:gradFill>
                      <a:effectLst/>
                      <a:uLnTx/>
                      <a:uFillTx/>
                      <a:latin typeface="Segoe UI"/>
                      <a:ea typeface="+mn-ea"/>
                      <a:cs typeface="+mn-cs"/>
                    </a:rPr>
                    <a:t>Talk with your Microsoft contact about licensing options and partners</a:t>
                  </a:r>
                </a:p>
              </p:txBody>
            </p:sp>
            <p:grpSp>
              <p:nvGrpSpPr>
                <p:cNvPr id="13" name="Group 12"/>
                <p:cNvGrpSpPr/>
                <p:nvPr/>
              </p:nvGrpSpPr>
              <p:grpSpPr>
                <a:xfrm>
                  <a:off x="-1845606" y="1742385"/>
                  <a:ext cx="648798" cy="583082"/>
                  <a:chOff x="2206625" y="3448050"/>
                  <a:chExt cx="862013" cy="774701"/>
                </a:xfrm>
                <a:solidFill>
                  <a:schemeClr val="accent1"/>
                </a:solidFill>
              </p:grpSpPr>
              <p:sp>
                <p:nvSpPr>
                  <p:cNvPr id="14" name="Freeform 20"/>
                  <p:cNvSpPr>
                    <a:spLocks/>
                  </p:cNvSpPr>
                  <p:nvPr/>
                </p:nvSpPr>
                <p:spPr bwMode="auto">
                  <a:xfrm>
                    <a:off x="2206625" y="3448050"/>
                    <a:ext cx="663575" cy="417513"/>
                  </a:xfrm>
                  <a:custGeom>
                    <a:avLst/>
                    <a:gdLst>
                      <a:gd name="T0" fmla="*/ 225 w 418"/>
                      <a:gd name="T1" fmla="*/ 263 h 263"/>
                      <a:gd name="T2" fmla="*/ 0 w 418"/>
                      <a:gd name="T3" fmla="*/ 263 h 263"/>
                      <a:gd name="T4" fmla="*/ 0 w 418"/>
                      <a:gd name="T5" fmla="*/ 0 h 263"/>
                      <a:gd name="T6" fmla="*/ 418 w 418"/>
                      <a:gd name="T7" fmla="*/ 0 h 263"/>
                      <a:gd name="T8" fmla="*/ 418 w 418"/>
                      <a:gd name="T9" fmla="*/ 90 h 263"/>
                      <a:gd name="T10" fmla="*/ 407 w 418"/>
                      <a:gd name="T11" fmla="*/ 90 h 263"/>
                      <a:gd name="T12" fmla="*/ 407 w 418"/>
                      <a:gd name="T13" fmla="*/ 12 h 263"/>
                      <a:gd name="T14" fmla="*/ 12 w 418"/>
                      <a:gd name="T15" fmla="*/ 12 h 263"/>
                      <a:gd name="T16" fmla="*/ 12 w 418"/>
                      <a:gd name="T17" fmla="*/ 250 h 263"/>
                      <a:gd name="T18" fmla="*/ 225 w 418"/>
                      <a:gd name="T19" fmla="*/ 250 h 263"/>
                      <a:gd name="T20" fmla="*/ 225 w 41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3">
                        <a:moveTo>
                          <a:pt x="225" y="263"/>
                        </a:moveTo>
                        <a:lnTo>
                          <a:pt x="0" y="263"/>
                        </a:lnTo>
                        <a:lnTo>
                          <a:pt x="0" y="0"/>
                        </a:lnTo>
                        <a:lnTo>
                          <a:pt x="418" y="0"/>
                        </a:lnTo>
                        <a:lnTo>
                          <a:pt x="418" y="90"/>
                        </a:lnTo>
                        <a:lnTo>
                          <a:pt x="407" y="90"/>
                        </a:lnTo>
                        <a:lnTo>
                          <a:pt x="407" y="12"/>
                        </a:lnTo>
                        <a:lnTo>
                          <a:pt x="12" y="12"/>
                        </a:lnTo>
                        <a:lnTo>
                          <a:pt x="12" y="250"/>
                        </a:lnTo>
                        <a:lnTo>
                          <a:pt x="225" y="250"/>
                        </a:lnTo>
                        <a:lnTo>
                          <a:pt x="225" y="263"/>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14"/>
                  <p:cNvSpPr>
                    <a:spLocks noChangeArrowheads="1"/>
                  </p:cNvSpPr>
                  <p:nvPr/>
                </p:nvSpPr>
                <p:spPr bwMode="auto">
                  <a:xfrm>
                    <a:off x="2384425" y="3910013"/>
                    <a:ext cx="231775" cy="19050"/>
                  </a:xfrm>
                  <a:prstGeom prst="rect">
                    <a:avLst/>
                  </a:prstGeom>
                  <a:solidFill>
                    <a:schemeClr val="bg1"/>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15"/>
                  <p:cNvSpPr>
                    <a:spLocks noChangeArrowheads="1"/>
                  </p:cNvSpPr>
                  <p:nvPr/>
                </p:nvSpPr>
                <p:spPr bwMode="auto">
                  <a:xfrm>
                    <a:off x="2430463" y="3854450"/>
                    <a:ext cx="20638" cy="65088"/>
                  </a:xfrm>
                  <a:prstGeom prst="rect">
                    <a:avLst/>
                  </a:prstGeom>
                  <a:solidFill>
                    <a:srgbClr val="002050"/>
                  </a:solidFill>
                  <a:ln w="9525">
                    <a:solidFill>
                      <a:srgbClr val="00205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Freeform 19"/>
                  <p:cNvSpPr>
                    <a:spLocks noEditPoints="1"/>
                  </p:cNvSpPr>
                  <p:nvPr/>
                </p:nvSpPr>
                <p:spPr bwMode="auto">
                  <a:xfrm>
                    <a:off x="2359025" y="3519488"/>
                    <a:ext cx="709613" cy="703263"/>
                  </a:xfrm>
                  <a:custGeom>
                    <a:avLst/>
                    <a:gdLst>
                      <a:gd name="T0" fmla="*/ 3 w 447"/>
                      <a:gd name="T1" fmla="*/ 418 h 443"/>
                      <a:gd name="T2" fmla="*/ 11 w 447"/>
                      <a:gd name="T3" fmla="*/ 356 h 443"/>
                      <a:gd name="T4" fmla="*/ 41 w 447"/>
                      <a:gd name="T5" fmla="*/ 322 h 443"/>
                      <a:gd name="T6" fmla="*/ 83 w 447"/>
                      <a:gd name="T7" fmla="*/ 305 h 443"/>
                      <a:gd name="T8" fmla="*/ 139 w 447"/>
                      <a:gd name="T9" fmla="*/ 281 h 443"/>
                      <a:gd name="T10" fmla="*/ 156 w 447"/>
                      <a:gd name="T11" fmla="*/ 260 h 443"/>
                      <a:gd name="T12" fmla="*/ 134 w 447"/>
                      <a:gd name="T13" fmla="*/ 228 h 443"/>
                      <a:gd name="T14" fmla="*/ 101 w 447"/>
                      <a:gd name="T15" fmla="*/ 177 h 443"/>
                      <a:gd name="T16" fmla="*/ 103 w 447"/>
                      <a:gd name="T17" fmla="*/ 138 h 443"/>
                      <a:gd name="T18" fmla="*/ 106 w 447"/>
                      <a:gd name="T19" fmla="*/ 103 h 443"/>
                      <a:gd name="T20" fmla="*/ 123 w 447"/>
                      <a:gd name="T21" fmla="*/ 48 h 443"/>
                      <a:gd name="T22" fmla="*/ 165 w 447"/>
                      <a:gd name="T23" fmla="*/ 19 h 443"/>
                      <a:gd name="T24" fmla="*/ 252 w 447"/>
                      <a:gd name="T25" fmla="*/ 0 h 443"/>
                      <a:gd name="T26" fmla="*/ 296 w 447"/>
                      <a:gd name="T27" fmla="*/ 22 h 443"/>
                      <a:gd name="T28" fmla="*/ 314 w 447"/>
                      <a:gd name="T29" fmla="*/ 37 h 443"/>
                      <a:gd name="T30" fmla="*/ 339 w 447"/>
                      <a:gd name="T31" fmla="*/ 67 h 443"/>
                      <a:gd name="T32" fmla="*/ 345 w 447"/>
                      <a:gd name="T33" fmla="*/ 115 h 443"/>
                      <a:gd name="T34" fmla="*/ 347 w 447"/>
                      <a:gd name="T35" fmla="*/ 152 h 443"/>
                      <a:gd name="T36" fmla="*/ 336 w 447"/>
                      <a:gd name="T37" fmla="*/ 197 h 443"/>
                      <a:gd name="T38" fmla="*/ 297 w 447"/>
                      <a:gd name="T39" fmla="*/ 247 h 443"/>
                      <a:gd name="T40" fmla="*/ 285 w 447"/>
                      <a:gd name="T41" fmla="*/ 264 h 443"/>
                      <a:gd name="T42" fmla="*/ 305 w 447"/>
                      <a:gd name="T43" fmla="*/ 281 h 443"/>
                      <a:gd name="T44" fmla="*/ 395 w 447"/>
                      <a:gd name="T45" fmla="*/ 316 h 443"/>
                      <a:gd name="T46" fmla="*/ 434 w 447"/>
                      <a:gd name="T47" fmla="*/ 347 h 443"/>
                      <a:gd name="T48" fmla="*/ 445 w 447"/>
                      <a:gd name="T49" fmla="*/ 396 h 443"/>
                      <a:gd name="T50" fmla="*/ 14 w 447"/>
                      <a:gd name="T51" fmla="*/ 431 h 443"/>
                      <a:gd name="T52" fmla="*/ 434 w 447"/>
                      <a:gd name="T53" fmla="*/ 395 h 443"/>
                      <a:gd name="T54" fmla="*/ 423 w 447"/>
                      <a:gd name="T55" fmla="*/ 353 h 443"/>
                      <a:gd name="T56" fmla="*/ 391 w 447"/>
                      <a:gd name="T57" fmla="*/ 328 h 443"/>
                      <a:gd name="T58" fmla="*/ 299 w 447"/>
                      <a:gd name="T59" fmla="*/ 292 h 443"/>
                      <a:gd name="T60" fmla="*/ 272 w 447"/>
                      <a:gd name="T61" fmla="*/ 266 h 443"/>
                      <a:gd name="T62" fmla="*/ 280 w 447"/>
                      <a:gd name="T63" fmla="*/ 249 h 443"/>
                      <a:gd name="T64" fmla="*/ 317 w 447"/>
                      <a:gd name="T65" fmla="*/ 202 h 443"/>
                      <a:gd name="T66" fmla="*/ 336 w 447"/>
                      <a:gd name="T67" fmla="*/ 168 h 443"/>
                      <a:gd name="T68" fmla="*/ 333 w 447"/>
                      <a:gd name="T69" fmla="*/ 135 h 443"/>
                      <a:gd name="T70" fmla="*/ 331 w 447"/>
                      <a:gd name="T71" fmla="*/ 82 h 443"/>
                      <a:gd name="T72" fmla="*/ 313 w 447"/>
                      <a:gd name="T73" fmla="*/ 50 h 443"/>
                      <a:gd name="T74" fmla="*/ 293 w 447"/>
                      <a:gd name="T75" fmla="*/ 37 h 443"/>
                      <a:gd name="T76" fmla="*/ 263 w 447"/>
                      <a:gd name="T77" fmla="*/ 14 h 443"/>
                      <a:gd name="T78" fmla="*/ 213 w 447"/>
                      <a:gd name="T79" fmla="*/ 16 h 443"/>
                      <a:gd name="T80" fmla="*/ 137 w 447"/>
                      <a:gd name="T81" fmla="*/ 50 h 443"/>
                      <a:gd name="T82" fmla="*/ 118 w 447"/>
                      <a:gd name="T83" fmla="*/ 106 h 443"/>
                      <a:gd name="T84" fmla="*/ 117 w 447"/>
                      <a:gd name="T85" fmla="*/ 132 h 443"/>
                      <a:gd name="T86" fmla="*/ 111 w 447"/>
                      <a:gd name="T87" fmla="*/ 159 h 443"/>
                      <a:gd name="T88" fmla="*/ 128 w 447"/>
                      <a:gd name="T89" fmla="*/ 200 h 443"/>
                      <a:gd name="T90" fmla="*/ 165 w 447"/>
                      <a:gd name="T91" fmla="*/ 246 h 443"/>
                      <a:gd name="T92" fmla="*/ 157 w 447"/>
                      <a:gd name="T93" fmla="*/ 281 h 443"/>
                      <a:gd name="T94" fmla="*/ 111 w 447"/>
                      <a:gd name="T95" fmla="*/ 308 h 443"/>
                      <a:gd name="T96" fmla="*/ 70 w 447"/>
                      <a:gd name="T97" fmla="*/ 322 h 443"/>
                      <a:gd name="T98" fmla="*/ 34 w 447"/>
                      <a:gd name="T99" fmla="*/ 342 h 443"/>
                      <a:gd name="T100" fmla="*/ 17 w 447"/>
                      <a:gd name="T101" fmla="*/ 376 h 443"/>
                      <a:gd name="T102" fmla="*/ 14 w 447"/>
                      <a:gd name="T103" fmla="*/ 4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443">
                        <a:moveTo>
                          <a:pt x="447" y="443"/>
                        </a:moveTo>
                        <a:lnTo>
                          <a:pt x="0" y="443"/>
                        </a:lnTo>
                        <a:lnTo>
                          <a:pt x="2" y="437"/>
                        </a:lnTo>
                        <a:lnTo>
                          <a:pt x="2" y="437"/>
                        </a:lnTo>
                        <a:lnTo>
                          <a:pt x="3" y="418"/>
                        </a:lnTo>
                        <a:lnTo>
                          <a:pt x="3" y="418"/>
                        </a:lnTo>
                        <a:lnTo>
                          <a:pt x="6" y="375"/>
                        </a:lnTo>
                        <a:lnTo>
                          <a:pt x="6" y="375"/>
                        </a:lnTo>
                        <a:lnTo>
                          <a:pt x="8" y="365"/>
                        </a:lnTo>
                        <a:lnTo>
                          <a:pt x="11" y="356"/>
                        </a:lnTo>
                        <a:lnTo>
                          <a:pt x="14" y="348"/>
                        </a:lnTo>
                        <a:lnTo>
                          <a:pt x="20" y="340"/>
                        </a:lnTo>
                        <a:lnTo>
                          <a:pt x="25" y="333"/>
                        </a:lnTo>
                        <a:lnTo>
                          <a:pt x="33" y="326"/>
                        </a:lnTo>
                        <a:lnTo>
                          <a:pt x="41" y="322"/>
                        </a:lnTo>
                        <a:lnTo>
                          <a:pt x="50" y="317"/>
                        </a:lnTo>
                        <a:lnTo>
                          <a:pt x="50" y="317"/>
                        </a:lnTo>
                        <a:lnTo>
                          <a:pt x="67" y="311"/>
                        </a:lnTo>
                        <a:lnTo>
                          <a:pt x="83" y="305"/>
                        </a:lnTo>
                        <a:lnTo>
                          <a:pt x="83" y="305"/>
                        </a:lnTo>
                        <a:lnTo>
                          <a:pt x="104" y="297"/>
                        </a:lnTo>
                        <a:lnTo>
                          <a:pt x="106" y="297"/>
                        </a:lnTo>
                        <a:lnTo>
                          <a:pt x="106" y="297"/>
                        </a:lnTo>
                        <a:lnTo>
                          <a:pt x="123" y="291"/>
                        </a:lnTo>
                        <a:lnTo>
                          <a:pt x="139" y="281"/>
                        </a:lnTo>
                        <a:lnTo>
                          <a:pt x="139" y="281"/>
                        </a:lnTo>
                        <a:lnTo>
                          <a:pt x="146" y="275"/>
                        </a:lnTo>
                        <a:lnTo>
                          <a:pt x="154" y="264"/>
                        </a:lnTo>
                        <a:lnTo>
                          <a:pt x="154" y="264"/>
                        </a:lnTo>
                        <a:lnTo>
                          <a:pt x="156" y="260"/>
                        </a:lnTo>
                        <a:lnTo>
                          <a:pt x="156" y="255"/>
                        </a:lnTo>
                        <a:lnTo>
                          <a:pt x="154" y="250"/>
                        </a:lnTo>
                        <a:lnTo>
                          <a:pt x="151" y="246"/>
                        </a:lnTo>
                        <a:lnTo>
                          <a:pt x="151" y="246"/>
                        </a:lnTo>
                        <a:lnTo>
                          <a:pt x="134" y="228"/>
                        </a:lnTo>
                        <a:lnTo>
                          <a:pt x="118" y="207"/>
                        </a:lnTo>
                        <a:lnTo>
                          <a:pt x="118" y="207"/>
                        </a:lnTo>
                        <a:lnTo>
                          <a:pt x="107" y="193"/>
                        </a:lnTo>
                        <a:lnTo>
                          <a:pt x="104" y="185"/>
                        </a:lnTo>
                        <a:lnTo>
                          <a:pt x="101" y="177"/>
                        </a:lnTo>
                        <a:lnTo>
                          <a:pt x="100" y="168"/>
                        </a:lnTo>
                        <a:lnTo>
                          <a:pt x="98" y="159"/>
                        </a:lnTo>
                        <a:lnTo>
                          <a:pt x="100" y="149"/>
                        </a:lnTo>
                        <a:lnTo>
                          <a:pt x="103" y="138"/>
                        </a:lnTo>
                        <a:lnTo>
                          <a:pt x="103" y="138"/>
                        </a:lnTo>
                        <a:lnTo>
                          <a:pt x="104" y="131"/>
                        </a:lnTo>
                        <a:lnTo>
                          <a:pt x="104" y="120"/>
                        </a:lnTo>
                        <a:lnTo>
                          <a:pt x="104" y="120"/>
                        </a:lnTo>
                        <a:lnTo>
                          <a:pt x="104" y="112"/>
                        </a:lnTo>
                        <a:lnTo>
                          <a:pt x="106" y="103"/>
                        </a:lnTo>
                        <a:lnTo>
                          <a:pt x="106" y="103"/>
                        </a:lnTo>
                        <a:lnTo>
                          <a:pt x="112" y="76"/>
                        </a:lnTo>
                        <a:lnTo>
                          <a:pt x="120" y="54"/>
                        </a:lnTo>
                        <a:lnTo>
                          <a:pt x="120" y="54"/>
                        </a:lnTo>
                        <a:lnTo>
                          <a:pt x="123" y="48"/>
                        </a:lnTo>
                        <a:lnTo>
                          <a:pt x="128" y="42"/>
                        </a:lnTo>
                        <a:lnTo>
                          <a:pt x="134" y="36"/>
                        </a:lnTo>
                        <a:lnTo>
                          <a:pt x="142" y="31"/>
                        </a:lnTo>
                        <a:lnTo>
                          <a:pt x="142" y="31"/>
                        </a:lnTo>
                        <a:lnTo>
                          <a:pt x="165" y="19"/>
                        </a:lnTo>
                        <a:lnTo>
                          <a:pt x="187" y="9"/>
                        </a:lnTo>
                        <a:lnTo>
                          <a:pt x="212" y="3"/>
                        </a:lnTo>
                        <a:lnTo>
                          <a:pt x="235" y="0"/>
                        </a:lnTo>
                        <a:lnTo>
                          <a:pt x="235" y="0"/>
                        </a:lnTo>
                        <a:lnTo>
                          <a:pt x="252" y="0"/>
                        </a:lnTo>
                        <a:lnTo>
                          <a:pt x="261" y="2"/>
                        </a:lnTo>
                        <a:lnTo>
                          <a:pt x="271" y="5"/>
                        </a:lnTo>
                        <a:lnTo>
                          <a:pt x="280" y="8"/>
                        </a:lnTo>
                        <a:lnTo>
                          <a:pt x="288" y="14"/>
                        </a:lnTo>
                        <a:lnTo>
                          <a:pt x="296" y="22"/>
                        </a:lnTo>
                        <a:lnTo>
                          <a:pt x="303" y="31"/>
                        </a:lnTo>
                        <a:lnTo>
                          <a:pt x="303" y="31"/>
                        </a:lnTo>
                        <a:lnTo>
                          <a:pt x="305" y="34"/>
                        </a:lnTo>
                        <a:lnTo>
                          <a:pt x="305" y="34"/>
                        </a:lnTo>
                        <a:lnTo>
                          <a:pt x="314" y="37"/>
                        </a:lnTo>
                        <a:lnTo>
                          <a:pt x="322" y="42"/>
                        </a:lnTo>
                        <a:lnTo>
                          <a:pt x="328" y="47"/>
                        </a:lnTo>
                        <a:lnTo>
                          <a:pt x="333" y="53"/>
                        </a:lnTo>
                        <a:lnTo>
                          <a:pt x="336" y="61"/>
                        </a:lnTo>
                        <a:lnTo>
                          <a:pt x="339" y="67"/>
                        </a:lnTo>
                        <a:lnTo>
                          <a:pt x="342" y="81"/>
                        </a:lnTo>
                        <a:lnTo>
                          <a:pt x="342" y="81"/>
                        </a:lnTo>
                        <a:lnTo>
                          <a:pt x="345" y="96"/>
                        </a:lnTo>
                        <a:lnTo>
                          <a:pt x="345" y="113"/>
                        </a:lnTo>
                        <a:lnTo>
                          <a:pt x="345" y="115"/>
                        </a:lnTo>
                        <a:lnTo>
                          <a:pt x="345" y="115"/>
                        </a:lnTo>
                        <a:lnTo>
                          <a:pt x="345" y="134"/>
                        </a:lnTo>
                        <a:lnTo>
                          <a:pt x="345" y="143"/>
                        </a:lnTo>
                        <a:lnTo>
                          <a:pt x="347" y="152"/>
                        </a:lnTo>
                        <a:lnTo>
                          <a:pt x="347" y="152"/>
                        </a:lnTo>
                        <a:lnTo>
                          <a:pt x="349" y="160"/>
                        </a:lnTo>
                        <a:lnTo>
                          <a:pt x="349" y="168"/>
                        </a:lnTo>
                        <a:lnTo>
                          <a:pt x="347" y="176"/>
                        </a:lnTo>
                        <a:lnTo>
                          <a:pt x="344" y="183"/>
                        </a:lnTo>
                        <a:lnTo>
                          <a:pt x="336" y="197"/>
                        </a:lnTo>
                        <a:lnTo>
                          <a:pt x="327" y="210"/>
                        </a:lnTo>
                        <a:lnTo>
                          <a:pt x="327" y="210"/>
                        </a:lnTo>
                        <a:lnTo>
                          <a:pt x="302" y="241"/>
                        </a:lnTo>
                        <a:lnTo>
                          <a:pt x="302" y="241"/>
                        </a:lnTo>
                        <a:lnTo>
                          <a:pt x="297" y="247"/>
                        </a:lnTo>
                        <a:lnTo>
                          <a:pt x="297" y="247"/>
                        </a:lnTo>
                        <a:lnTo>
                          <a:pt x="289" y="256"/>
                        </a:lnTo>
                        <a:lnTo>
                          <a:pt x="289" y="256"/>
                        </a:lnTo>
                        <a:lnTo>
                          <a:pt x="285" y="261"/>
                        </a:lnTo>
                        <a:lnTo>
                          <a:pt x="285" y="264"/>
                        </a:lnTo>
                        <a:lnTo>
                          <a:pt x="285" y="264"/>
                        </a:lnTo>
                        <a:lnTo>
                          <a:pt x="286" y="267"/>
                        </a:lnTo>
                        <a:lnTo>
                          <a:pt x="289" y="270"/>
                        </a:lnTo>
                        <a:lnTo>
                          <a:pt x="289" y="270"/>
                        </a:lnTo>
                        <a:lnTo>
                          <a:pt x="305" y="281"/>
                        </a:lnTo>
                        <a:lnTo>
                          <a:pt x="325" y="291"/>
                        </a:lnTo>
                        <a:lnTo>
                          <a:pt x="325" y="291"/>
                        </a:lnTo>
                        <a:lnTo>
                          <a:pt x="364" y="305"/>
                        </a:lnTo>
                        <a:lnTo>
                          <a:pt x="364" y="305"/>
                        </a:lnTo>
                        <a:lnTo>
                          <a:pt x="395" y="316"/>
                        </a:lnTo>
                        <a:lnTo>
                          <a:pt x="395" y="316"/>
                        </a:lnTo>
                        <a:lnTo>
                          <a:pt x="408" y="322"/>
                        </a:lnTo>
                        <a:lnTo>
                          <a:pt x="419" y="330"/>
                        </a:lnTo>
                        <a:lnTo>
                          <a:pt x="426" y="337"/>
                        </a:lnTo>
                        <a:lnTo>
                          <a:pt x="434" y="347"/>
                        </a:lnTo>
                        <a:lnTo>
                          <a:pt x="440" y="358"/>
                        </a:lnTo>
                        <a:lnTo>
                          <a:pt x="443" y="368"/>
                        </a:lnTo>
                        <a:lnTo>
                          <a:pt x="445" y="382"/>
                        </a:lnTo>
                        <a:lnTo>
                          <a:pt x="445" y="396"/>
                        </a:lnTo>
                        <a:lnTo>
                          <a:pt x="445" y="396"/>
                        </a:lnTo>
                        <a:lnTo>
                          <a:pt x="445" y="424"/>
                        </a:lnTo>
                        <a:lnTo>
                          <a:pt x="445" y="424"/>
                        </a:lnTo>
                        <a:lnTo>
                          <a:pt x="447" y="437"/>
                        </a:lnTo>
                        <a:lnTo>
                          <a:pt x="447" y="443"/>
                        </a:lnTo>
                        <a:close/>
                        <a:moveTo>
                          <a:pt x="14" y="431"/>
                        </a:moveTo>
                        <a:lnTo>
                          <a:pt x="434" y="431"/>
                        </a:lnTo>
                        <a:lnTo>
                          <a:pt x="434" y="431"/>
                        </a:lnTo>
                        <a:lnTo>
                          <a:pt x="434" y="424"/>
                        </a:lnTo>
                        <a:lnTo>
                          <a:pt x="434" y="424"/>
                        </a:lnTo>
                        <a:lnTo>
                          <a:pt x="434" y="395"/>
                        </a:lnTo>
                        <a:lnTo>
                          <a:pt x="434" y="395"/>
                        </a:lnTo>
                        <a:lnTo>
                          <a:pt x="434" y="384"/>
                        </a:lnTo>
                        <a:lnTo>
                          <a:pt x="431" y="371"/>
                        </a:lnTo>
                        <a:lnTo>
                          <a:pt x="428" y="362"/>
                        </a:lnTo>
                        <a:lnTo>
                          <a:pt x="423" y="353"/>
                        </a:lnTo>
                        <a:lnTo>
                          <a:pt x="419" y="345"/>
                        </a:lnTo>
                        <a:lnTo>
                          <a:pt x="411" y="339"/>
                        </a:lnTo>
                        <a:lnTo>
                          <a:pt x="401" y="333"/>
                        </a:lnTo>
                        <a:lnTo>
                          <a:pt x="391" y="328"/>
                        </a:lnTo>
                        <a:lnTo>
                          <a:pt x="391" y="328"/>
                        </a:lnTo>
                        <a:lnTo>
                          <a:pt x="359" y="316"/>
                        </a:lnTo>
                        <a:lnTo>
                          <a:pt x="359" y="316"/>
                        </a:lnTo>
                        <a:lnTo>
                          <a:pt x="321" y="302"/>
                        </a:lnTo>
                        <a:lnTo>
                          <a:pt x="321" y="302"/>
                        </a:lnTo>
                        <a:lnTo>
                          <a:pt x="299" y="292"/>
                        </a:lnTo>
                        <a:lnTo>
                          <a:pt x="282" y="280"/>
                        </a:lnTo>
                        <a:lnTo>
                          <a:pt x="282" y="280"/>
                        </a:lnTo>
                        <a:lnTo>
                          <a:pt x="275" y="274"/>
                        </a:lnTo>
                        <a:lnTo>
                          <a:pt x="272" y="270"/>
                        </a:lnTo>
                        <a:lnTo>
                          <a:pt x="272" y="266"/>
                        </a:lnTo>
                        <a:lnTo>
                          <a:pt x="272" y="266"/>
                        </a:lnTo>
                        <a:lnTo>
                          <a:pt x="272" y="261"/>
                        </a:lnTo>
                        <a:lnTo>
                          <a:pt x="274" y="256"/>
                        </a:lnTo>
                        <a:lnTo>
                          <a:pt x="280" y="249"/>
                        </a:lnTo>
                        <a:lnTo>
                          <a:pt x="280" y="249"/>
                        </a:lnTo>
                        <a:lnTo>
                          <a:pt x="288" y="239"/>
                        </a:lnTo>
                        <a:lnTo>
                          <a:pt x="288" y="239"/>
                        </a:lnTo>
                        <a:lnTo>
                          <a:pt x="293" y="233"/>
                        </a:lnTo>
                        <a:lnTo>
                          <a:pt x="293" y="233"/>
                        </a:lnTo>
                        <a:lnTo>
                          <a:pt x="317" y="202"/>
                        </a:lnTo>
                        <a:lnTo>
                          <a:pt x="317" y="202"/>
                        </a:lnTo>
                        <a:lnTo>
                          <a:pt x="325" y="191"/>
                        </a:lnTo>
                        <a:lnTo>
                          <a:pt x="333" y="180"/>
                        </a:lnTo>
                        <a:lnTo>
                          <a:pt x="335" y="174"/>
                        </a:lnTo>
                        <a:lnTo>
                          <a:pt x="336" y="168"/>
                        </a:lnTo>
                        <a:lnTo>
                          <a:pt x="336" y="162"/>
                        </a:lnTo>
                        <a:lnTo>
                          <a:pt x="336" y="155"/>
                        </a:lnTo>
                        <a:lnTo>
                          <a:pt x="336" y="155"/>
                        </a:lnTo>
                        <a:lnTo>
                          <a:pt x="333" y="145"/>
                        </a:lnTo>
                        <a:lnTo>
                          <a:pt x="333" y="135"/>
                        </a:lnTo>
                        <a:lnTo>
                          <a:pt x="333" y="115"/>
                        </a:lnTo>
                        <a:lnTo>
                          <a:pt x="333" y="113"/>
                        </a:lnTo>
                        <a:lnTo>
                          <a:pt x="333" y="113"/>
                        </a:lnTo>
                        <a:lnTo>
                          <a:pt x="333" y="96"/>
                        </a:lnTo>
                        <a:lnTo>
                          <a:pt x="331" y="82"/>
                        </a:lnTo>
                        <a:lnTo>
                          <a:pt x="331" y="82"/>
                        </a:lnTo>
                        <a:lnTo>
                          <a:pt x="327" y="68"/>
                        </a:lnTo>
                        <a:lnTo>
                          <a:pt x="321" y="57"/>
                        </a:lnTo>
                        <a:lnTo>
                          <a:pt x="317" y="53"/>
                        </a:lnTo>
                        <a:lnTo>
                          <a:pt x="313" y="50"/>
                        </a:lnTo>
                        <a:lnTo>
                          <a:pt x="302" y="45"/>
                        </a:lnTo>
                        <a:lnTo>
                          <a:pt x="302" y="45"/>
                        </a:lnTo>
                        <a:lnTo>
                          <a:pt x="296" y="42"/>
                        </a:lnTo>
                        <a:lnTo>
                          <a:pt x="293" y="37"/>
                        </a:lnTo>
                        <a:lnTo>
                          <a:pt x="293" y="37"/>
                        </a:lnTo>
                        <a:lnTo>
                          <a:pt x="288" y="31"/>
                        </a:lnTo>
                        <a:lnTo>
                          <a:pt x="283" y="25"/>
                        </a:lnTo>
                        <a:lnTo>
                          <a:pt x="277" y="20"/>
                        </a:lnTo>
                        <a:lnTo>
                          <a:pt x="271" y="17"/>
                        </a:lnTo>
                        <a:lnTo>
                          <a:pt x="263" y="14"/>
                        </a:lnTo>
                        <a:lnTo>
                          <a:pt x="255" y="12"/>
                        </a:lnTo>
                        <a:lnTo>
                          <a:pt x="246" y="12"/>
                        </a:lnTo>
                        <a:lnTo>
                          <a:pt x="237" y="12"/>
                        </a:lnTo>
                        <a:lnTo>
                          <a:pt x="237" y="12"/>
                        </a:lnTo>
                        <a:lnTo>
                          <a:pt x="213" y="16"/>
                        </a:lnTo>
                        <a:lnTo>
                          <a:pt x="191" y="20"/>
                        </a:lnTo>
                        <a:lnTo>
                          <a:pt x="170" y="30"/>
                        </a:lnTo>
                        <a:lnTo>
                          <a:pt x="148" y="40"/>
                        </a:lnTo>
                        <a:lnTo>
                          <a:pt x="148" y="40"/>
                        </a:lnTo>
                        <a:lnTo>
                          <a:pt x="137" y="50"/>
                        </a:lnTo>
                        <a:lnTo>
                          <a:pt x="134" y="54"/>
                        </a:lnTo>
                        <a:lnTo>
                          <a:pt x="131" y="59"/>
                        </a:lnTo>
                        <a:lnTo>
                          <a:pt x="131" y="59"/>
                        </a:lnTo>
                        <a:lnTo>
                          <a:pt x="125" y="79"/>
                        </a:lnTo>
                        <a:lnTo>
                          <a:pt x="118" y="106"/>
                        </a:lnTo>
                        <a:lnTo>
                          <a:pt x="118" y="106"/>
                        </a:lnTo>
                        <a:lnTo>
                          <a:pt x="117" y="112"/>
                        </a:lnTo>
                        <a:lnTo>
                          <a:pt x="117" y="120"/>
                        </a:lnTo>
                        <a:lnTo>
                          <a:pt x="117" y="120"/>
                        </a:lnTo>
                        <a:lnTo>
                          <a:pt x="117" y="132"/>
                        </a:lnTo>
                        <a:lnTo>
                          <a:pt x="117" y="137"/>
                        </a:lnTo>
                        <a:lnTo>
                          <a:pt x="115" y="143"/>
                        </a:lnTo>
                        <a:lnTo>
                          <a:pt x="115" y="143"/>
                        </a:lnTo>
                        <a:lnTo>
                          <a:pt x="112" y="151"/>
                        </a:lnTo>
                        <a:lnTo>
                          <a:pt x="111" y="159"/>
                        </a:lnTo>
                        <a:lnTo>
                          <a:pt x="111" y="165"/>
                        </a:lnTo>
                        <a:lnTo>
                          <a:pt x="112" y="173"/>
                        </a:lnTo>
                        <a:lnTo>
                          <a:pt x="115" y="179"/>
                        </a:lnTo>
                        <a:lnTo>
                          <a:pt x="118" y="185"/>
                        </a:lnTo>
                        <a:lnTo>
                          <a:pt x="128" y="200"/>
                        </a:lnTo>
                        <a:lnTo>
                          <a:pt x="128" y="200"/>
                        </a:lnTo>
                        <a:lnTo>
                          <a:pt x="143" y="221"/>
                        </a:lnTo>
                        <a:lnTo>
                          <a:pt x="160" y="238"/>
                        </a:lnTo>
                        <a:lnTo>
                          <a:pt x="160" y="238"/>
                        </a:lnTo>
                        <a:lnTo>
                          <a:pt x="165" y="246"/>
                        </a:lnTo>
                        <a:lnTo>
                          <a:pt x="168" y="253"/>
                        </a:lnTo>
                        <a:lnTo>
                          <a:pt x="168" y="263"/>
                        </a:lnTo>
                        <a:lnTo>
                          <a:pt x="165" y="270"/>
                        </a:lnTo>
                        <a:lnTo>
                          <a:pt x="165" y="270"/>
                        </a:lnTo>
                        <a:lnTo>
                          <a:pt x="157" y="281"/>
                        </a:lnTo>
                        <a:lnTo>
                          <a:pt x="151" y="288"/>
                        </a:lnTo>
                        <a:lnTo>
                          <a:pt x="145" y="292"/>
                        </a:lnTo>
                        <a:lnTo>
                          <a:pt x="145" y="292"/>
                        </a:lnTo>
                        <a:lnTo>
                          <a:pt x="128" y="302"/>
                        </a:lnTo>
                        <a:lnTo>
                          <a:pt x="111" y="308"/>
                        </a:lnTo>
                        <a:lnTo>
                          <a:pt x="109" y="308"/>
                        </a:lnTo>
                        <a:lnTo>
                          <a:pt x="109" y="308"/>
                        </a:lnTo>
                        <a:lnTo>
                          <a:pt x="87" y="316"/>
                        </a:lnTo>
                        <a:lnTo>
                          <a:pt x="87" y="316"/>
                        </a:lnTo>
                        <a:lnTo>
                          <a:pt x="70" y="322"/>
                        </a:lnTo>
                        <a:lnTo>
                          <a:pt x="55" y="328"/>
                        </a:lnTo>
                        <a:lnTo>
                          <a:pt x="55" y="328"/>
                        </a:lnTo>
                        <a:lnTo>
                          <a:pt x="47" y="331"/>
                        </a:lnTo>
                        <a:lnTo>
                          <a:pt x="41" y="336"/>
                        </a:lnTo>
                        <a:lnTo>
                          <a:pt x="34" y="342"/>
                        </a:lnTo>
                        <a:lnTo>
                          <a:pt x="30" y="347"/>
                        </a:lnTo>
                        <a:lnTo>
                          <a:pt x="25" y="353"/>
                        </a:lnTo>
                        <a:lnTo>
                          <a:pt x="22" y="361"/>
                        </a:lnTo>
                        <a:lnTo>
                          <a:pt x="19" y="368"/>
                        </a:lnTo>
                        <a:lnTo>
                          <a:pt x="17" y="376"/>
                        </a:lnTo>
                        <a:lnTo>
                          <a:pt x="17" y="376"/>
                        </a:lnTo>
                        <a:lnTo>
                          <a:pt x="14" y="418"/>
                        </a:lnTo>
                        <a:lnTo>
                          <a:pt x="14" y="418"/>
                        </a:lnTo>
                        <a:lnTo>
                          <a:pt x="14" y="431"/>
                        </a:lnTo>
                        <a:lnTo>
                          <a:pt x="14" y="431"/>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 name="Group 17"/>
                <p:cNvGrpSpPr/>
                <p:nvPr/>
              </p:nvGrpSpPr>
              <p:grpSpPr>
                <a:xfrm>
                  <a:off x="-1824922" y="3267079"/>
                  <a:ext cx="506105" cy="595116"/>
                  <a:chOff x="7789863" y="4140200"/>
                  <a:chExt cx="315913" cy="371475"/>
                </a:xfrm>
                <a:solidFill>
                  <a:schemeClr val="accent1"/>
                </a:solidFill>
              </p:grpSpPr>
              <p:sp>
                <p:nvSpPr>
                  <p:cNvPr id="19" name="Freeform 234"/>
                  <p:cNvSpPr>
                    <a:spLocks noEditPoints="1"/>
                  </p:cNvSpPr>
                  <p:nvPr/>
                </p:nvSpPr>
                <p:spPr bwMode="auto">
                  <a:xfrm>
                    <a:off x="7867651" y="4175125"/>
                    <a:ext cx="200025" cy="171450"/>
                  </a:xfrm>
                  <a:custGeom>
                    <a:avLst/>
                    <a:gdLst>
                      <a:gd name="T0" fmla="*/ 249 w 254"/>
                      <a:gd name="T1" fmla="*/ 93 h 216"/>
                      <a:gd name="T2" fmla="*/ 232 w 254"/>
                      <a:gd name="T3" fmla="*/ 64 h 216"/>
                      <a:gd name="T4" fmla="*/ 212 w 254"/>
                      <a:gd name="T5" fmla="*/ 45 h 216"/>
                      <a:gd name="T6" fmla="*/ 208 w 254"/>
                      <a:gd name="T7" fmla="*/ 36 h 216"/>
                      <a:gd name="T8" fmla="*/ 188 w 254"/>
                      <a:gd name="T9" fmla="*/ 26 h 216"/>
                      <a:gd name="T10" fmla="*/ 176 w 254"/>
                      <a:gd name="T11" fmla="*/ 16 h 216"/>
                      <a:gd name="T12" fmla="*/ 155 w 254"/>
                      <a:gd name="T13" fmla="*/ 12 h 216"/>
                      <a:gd name="T14" fmla="*/ 126 w 254"/>
                      <a:gd name="T15" fmla="*/ 8 h 216"/>
                      <a:gd name="T16" fmla="*/ 109 w 254"/>
                      <a:gd name="T17" fmla="*/ 0 h 216"/>
                      <a:gd name="T18" fmla="*/ 80 w 254"/>
                      <a:gd name="T19" fmla="*/ 10 h 216"/>
                      <a:gd name="T20" fmla="*/ 54 w 254"/>
                      <a:gd name="T21" fmla="*/ 21 h 216"/>
                      <a:gd name="T22" fmla="*/ 24 w 254"/>
                      <a:gd name="T23" fmla="*/ 40 h 216"/>
                      <a:gd name="T24" fmla="*/ 10 w 254"/>
                      <a:gd name="T25" fmla="*/ 72 h 216"/>
                      <a:gd name="T26" fmla="*/ 3 w 254"/>
                      <a:gd name="T27" fmla="*/ 93 h 216"/>
                      <a:gd name="T28" fmla="*/ 0 w 254"/>
                      <a:gd name="T29" fmla="*/ 119 h 216"/>
                      <a:gd name="T30" fmla="*/ 19 w 254"/>
                      <a:gd name="T31" fmla="*/ 147 h 216"/>
                      <a:gd name="T32" fmla="*/ 35 w 254"/>
                      <a:gd name="T33" fmla="*/ 162 h 216"/>
                      <a:gd name="T34" fmla="*/ 54 w 254"/>
                      <a:gd name="T35" fmla="*/ 165 h 216"/>
                      <a:gd name="T36" fmla="*/ 75 w 254"/>
                      <a:gd name="T37" fmla="*/ 178 h 216"/>
                      <a:gd name="T38" fmla="*/ 91 w 254"/>
                      <a:gd name="T39" fmla="*/ 170 h 216"/>
                      <a:gd name="T40" fmla="*/ 102 w 254"/>
                      <a:gd name="T41" fmla="*/ 178 h 216"/>
                      <a:gd name="T42" fmla="*/ 136 w 254"/>
                      <a:gd name="T43" fmla="*/ 171 h 216"/>
                      <a:gd name="T44" fmla="*/ 141 w 254"/>
                      <a:gd name="T45" fmla="*/ 189 h 216"/>
                      <a:gd name="T46" fmla="*/ 157 w 254"/>
                      <a:gd name="T47" fmla="*/ 197 h 216"/>
                      <a:gd name="T48" fmla="*/ 176 w 254"/>
                      <a:gd name="T49" fmla="*/ 213 h 216"/>
                      <a:gd name="T50" fmla="*/ 192 w 254"/>
                      <a:gd name="T51" fmla="*/ 214 h 216"/>
                      <a:gd name="T52" fmla="*/ 211 w 254"/>
                      <a:gd name="T53" fmla="*/ 194 h 216"/>
                      <a:gd name="T54" fmla="*/ 238 w 254"/>
                      <a:gd name="T55" fmla="*/ 184 h 216"/>
                      <a:gd name="T56" fmla="*/ 241 w 254"/>
                      <a:gd name="T57" fmla="*/ 168 h 216"/>
                      <a:gd name="T58" fmla="*/ 251 w 254"/>
                      <a:gd name="T59" fmla="*/ 141 h 216"/>
                      <a:gd name="T60" fmla="*/ 254 w 254"/>
                      <a:gd name="T61" fmla="*/ 125 h 216"/>
                      <a:gd name="T62" fmla="*/ 230 w 254"/>
                      <a:gd name="T63" fmla="*/ 143 h 216"/>
                      <a:gd name="T64" fmla="*/ 222 w 254"/>
                      <a:gd name="T65" fmla="*/ 168 h 216"/>
                      <a:gd name="T66" fmla="*/ 193 w 254"/>
                      <a:gd name="T67" fmla="*/ 184 h 216"/>
                      <a:gd name="T68" fmla="*/ 181 w 254"/>
                      <a:gd name="T69" fmla="*/ 192 h 216"/>
                      <a:gd name="T70" fmla="*/ 169 w 254"/>
                      <a:gd name="T71" fmla="*/ 179 h 216"/>
                      <a:gd name="T72" fmla="*/ 155 w 254"/>
                      <a:gd name="T73" fmla="*/ 159 h 216"/>
                      <a:gd name="T74" fmla="*/ 144 w 254"/>
                      <a:gd name="T75" fmla="*/ 152 h 216"/>
                      <a:gd name="T76" fmla="*/ 110 w 254"/>
                      <a:gd name="T77" fmla="*/ 160 h 216"/>
                      <a:gd name="T78" fmla="*/ 101 w 254"/>
                      <a:gd name="T79" fmla="*/ 154 h 216"/>
                      <a:gd name="T80" fmla="*/ 80 w 254"/>
                      <a:gd name="T81" fmla="*/ 154 h 216"/>
                      <a:gd name="T82" fmla="*/ 73 w 254"/>
                      <a:gd name="T83" fmla="*/ 155 h 216"/>
                      <a:gd name="T84" fmla="*/ 45 w 254"/>
                      <a:gd name="T85" fmla="*/ 141 h 216"/>
                      <a:gd name="T86" fmla="*/ 35 w 254"/>
                      <a:gd name="T87" fmla="*/ 138 h 216"/>
                      <a:gd name="T88" fmla="*/ 19 w 254"/>
                      <a:gd name="T89" fmla="*/ 114 h 216"/>
                      <a:gd name="T90" fmla="*/ 22 w 254"/>
                      <a:gd name="T91" fmla="*/ 91 h 216"/>
                      <a:gd name="T92" fmla="*/ 22 w 254"/>
                      <a:gd name="T93" fmla="*/ 85 h 216"/>
                      <a:gd name="T94" fmla="*/ 38 w 254"/>
                      <a:gd name="T95" fmla="*/ 53 h 216"/>
                      <a:gd name="T96" fmla="*/ 72 w 254"/>
                      <a:gd name="T97" fmla="*/ 31 h 216"/>
                      <a:gd name="T98" fmla="*/ 105 w 254"/>
                      <a:gd name="T99" fmla="*/ 20 h 216"/>
                      <a:gd name="T100" fmla="*/ 128 w 254"/>
                      <a:gd name="T101" fmla="*/ 28 h 216"/>
                      <a:gd name="T102" fmla="*/ 144 w 254"/>
                      <a:gd name="T103" fmla="*/ 31 h 216"/>
                      <a:gd name="T104" fmla="*/ 163 w 254"/>
                      <a:gd name="T105" fmla="*/ 32 h 216"/>
                      <a:gd name="T106" fmla="*/ 173 w 254"/>
                      <a:gd name="T107" fmla="*/ 37 h 216"/>
                      <a:gd name="T108" fmla="*/ 190 w 254"/>
                      <a:gd name="T109" fmla="*/ 45 h 216"/>
                      <a:gd name="T110" fmla="*/ 195 w 254"/>
                      <a:gd name="T111" fmla="*/ 52 h 216"/>
                      <a:gd name="T112" fmla="*/ 212 w 254"/>
                      <a:gd name="T113" fmla="*/ 64 h 216"/>
                      <a:gd name="T114" fmla="*/ 224 w 254"/>
                      <a:gd name="T115" fmla="*/ 83 h 216"/>
                      <a:gd name="T116" fmla="*/ 228 w 254"/>
                      <a:gd name="T117" fmla="*/ 104 h 216"/>
                      <a:gd name="T118" fmla="*/ 235 w 254"/>
                      <a:gd name="T119" fmla="*/ 119 h 216"/>
                      <a:gd name="T120" fmla="*/ 230 w 254"/>
                      <a:gd name="T121"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 h="216">
                        <a:moveTo>
                          <a:pt x="248" y="103"/>
                        </a:moveTo>
                        <a:lnTo>
                          <a:pt x="248" y="103"/>
                        </a:lnTo>
                        <a:lnTo>
                          <a:pt x="248" y="101"/>
                        </a:lnTo>
                        <a:lnTo>
                          <a:pt x="248" y="101"/>
                        </a:lnTo>
                        <a:lnTo>
                          <a:pt x="249" y="93"/>
                        </a:lnTo>
                        <a:lnTo>
                          <a:pt x="249" y="93"/>
                        </a:lnTo>
                        <a:lnTo>
                          <a:pt x="248" y="87"/>
                        </a:lnTo>
                        <a:lnTo>
                          <a:pt x="244" y="80"/>
                        </a:lnTo>
                        <a:lnTo>
                          <a:pt x="241" y="74"/>
                        </a:lnTo>
                        <a:lnTo>
                          <a:pt x="236" y="69"/>
                        </a:lnTo>
                        <a:lnTo>
                          <a:pt x="236" y="69"/>
                        </a:lnTo>
                        <a:lnTo>
                          <a:pt x="232" y="64"/>
                        </a:lnTo>
                        <a:lnTo>
                          <a:pt x="232" y="64"/>
                        </a:lnTo>
                        <a:lnTo>
                          <a:pt x="230" y="58"/>
                        </a:lnTo>
                        <a:lnTo>
                          <a:pt x="227" y="52"/>
                        </a:lnTo>
                        <a:lnTo>
                          <a:pt x="220" y="47"/>
                        </a:lnTo>
                        <a:lnTo>
                          <a:pt x="212" y="45"/>
                        </a:lnTo>
                        <a:lnTo>
                          <a:pt x="212" y="45"/>
                        </a:lnTo>
                        <a:lnTo>
                          <a:pt x="212" y="45"/>
                        </a:lnTo>
                        <a:lnTo>
                          <a:pt x="212" y="45"/>
                        </a:lnTo>
                        <a:lnTo>
                          <a:pt x="211" y="42"/>
                        </a:lnTo>
                        <a:lnTo>
                          <a:pt x="208" y="37"/>
                        </a:lnTo>
                        <a:lnTo>
                          <a:pt x="208" y="37"/>
                        </a:lnTo>
                        <a:lnTo>
                          <a:pt x="208" y="36"/>
                        </a:lnTo>
                        <a:lnTo>
                          <a:pt x="208" y="36"/>
                        </a:lnTo>
                        <a:lnTo>
                          <a:pt x="201" y="29"/>
                        </a:lnTo>
                        <a:lnTo>
                          <a:pt x="196" y="28"/>
                        </a:lnTo>
                        <a:lnTo>
                          <a:pt x="192" y="26"/>
                        </a:lnTo>
                        <a:lnTo>
                          <a:pt x="192" y="26"/>
                        </a:lnTo>
                        <a:lnTo>
                          <a:pt x="188" y="26"/>
                        </a:lnTo>
                        <a:lnTo>
                          <a:pt x="188" y="26"/>
                        </a:lnTo>
                        <a:lnTo>
                          <a:pt x="184" y="21"/>
                        </a:lnTo>
                        <a:lnTo>
                          <a:pt x="182" y="20"/>
                        </a:lnTo>
                        <a:lnTo>
                          <a:pt x="177" y="18"/>
                        </a:lnTo>
                        <a:lnTo>
                          <a:pt x="177" y="18"/>
                        </a:lnTo>
                        <a:lnTo>
                          <a:pt x="176" y="16"/>
                        </a:lnTo>
                        <a:lnTo>
                          <a:pt x="176" y="16"/>
                        </a:lnTo>
                        <a:lnTo>
                          <a:pt x="168" y="15"/>
                        </a:lnTo>
                        <a:lnTo>
                          <a:pt x="161" y="13"/>
                        </a:lnTo>
                        <a:lnTo>
                          <a:pt x="157" y="15"/>
                        </a:lnTo>
                        <a:lnTo>
                          <a:pt x="157" y="15"/>
                        </a:lnTo>
                        <a:lnTo>
                          <a:pt x="155" y="12"/>
                        </a:lnTo>
                        <a:lnTo>
                          <a:pt x="153" y="8"/>
                        </a:lnTo>
                        <a:lnTo>
                          <a:pt x="153" y="8"/>
                        </a:lnTo>
                        <a:lnTo>
                          <a:pt x="147" y="5"/>
                        </a:lnTo>
                        <a:lnTo>
                          <a:pt x="141" y="4"/>
                        </a:lnTo>
                        <a:lnTo>
                          <a:pt x="133" y="5"/>
                        </a:lnTo>
                        <a:lnTo>
                          <a:pt x="126" y="8"/>
                        </a:lnTo>
                        <a:lnTo>
                          <a:pt x="126" y="8"/>
                        </a:lnTo>
                        <a:lnTo>
                          <a:pt x="123" y="5"/>
                        </a:lnTo>
                        <a:lnTo>
                          <a:pt x="123" y="5"/>
                        </a:lnTo>
                        <a:lnTo>
                          <a:pt x="117" y="2"/>
                        </a:lnTo>
                        <a:lnTo>
                          <a:pt x="109" y="0"/>
                        </a:lnTo>
                        <a:lnTo>
                          <a:pt x="109" y="0"/>
                        </a:lnTo>
                        <a:lnTo>
                          <a:pt x="102" y="2"/>
                        </a:lnTo>
                        <a:lnTo>
                          <a:pt x="97" y="4"/>
                        </a:lnTo>
                        <a:lnTo>
                          <a:pt x="93" y="7"/>
                        </a:lnTo>
                        <a:lnTo>
                          <a:pt x="93" y="7"/>
                        </a:lnTo>
                        <a:lnTo>
                          <a:pt x="88" y="8"/>
                        </a:lnTo>
                        <a:lnTo>
                          <a:pt x="80" y="10"/>
                        </a:lnTo>
                        <a:lnTo>
                          <a:pt x="80" y="10"/>
                        </a:lnTo>
                        <a:lnTo>
                          <a:pt x="69" y="12"/>
                        </a:lnTo>
                        <a:lnTo>
                          <a:pt x="62" y="13"/>
                        </a:lnTo>
                        <a:lnTo>
                          <a:pt x="58" y="18"/>
                        </a:lnTo>
                        <a:lnTo>
                          <a:pt x="58" y="18"/>
                        </a:lnTo>
                        <a:lnTo>
                          <a:pt x="54" y="21"/>
                        </a:lnTo>
                        <a:lnTo>
                          <a:pt x="54" y="21"/>
                        </a:lnTo>
                        <a:lnTo>
                          <a:pt x="46" y="28"/>
                        </a:lnTo>
                        <a:lnTo>
                          <a:pt x="35" y="32"/>
                        </a:lnTo>
                        <a:lnTo>
                          <a:pt x="35" y="32"/>
                        </a:lnTo>
                        <a:lnTo>
                          <a:pt x="29" y="36"/>
                        </a:lnTo>
                        <a:lnTo>
                          <a:pt x="24" y="40"/>
                        </a:lnTo>
                        <a:lnTo>
                          <a:pt x="19" y="48"/>
                        </a:lnTo>
                        <a:lnTo>
                          <a:pt x="19" y="60"/>
                        </a:lnTo>
                        <a:lnTo>
                          <a:pt x="19" y="60"/>
                        </a:lnTo>
                        <a:lnTo>
                          <a:pt x="18" y="63"/>
                        </a:lnTo>
                        <a:lnTo>
                          <a:pt x="10" y="72"/>
                        </a:lnTo>
                        <a:lnTo>
                          <a:pt x="10" y="72"/>
                        </a:lnTo>
                        <a:lnTo>
                          <a:pt x="5" y="79"/>
                        </a:lnTo>
                        <a:lnTo>
                          <a:pt x="3" y="82"/>
                        </a:lnTo>
                        <a:lnTo>
                          <a:pt x="3" y="90"/>
                        </a:lnTo>
                        <a:lnTo>
                          <a:pt x="3" y="90"/>
                        </a:lnTo>
                        <a:lnTo>
                          <a:pt x="3" y="93"/>
                        </a:lnTo>
                        <a:lnTo>
                          <a:pt x="3" y="93"/>
                        </a:lnTo>
                        <a:lnTo>
                          <a:pt x="2" y="101"/>
                        </a:lnTo>
                        <a:lnTo>
                          <a:pt x="2" y="101"/>
                        </a:lnTo>
                        <a:lnTo>
                          <a:pt x="2" y="109"/>
                        </a:lnTo>
                        <a:lnTo>
                          <a:pt x="2" y="109"/>
                        </a:lnTo>
                        <a:lnTo>
                          <a:pt x="0" y="114"/>
                        </a:lnTo>
                        <a:lnTo>
                          <a:pt x="0" y="119"/>
                        </a:lnTo>
                        <a:lnTo>
                          <a:pt x="3" y="128"/>
                        </a:lnTo>
                        <a:lnTo>
                          <a:pt x="8" y="139"/>
                        </a:lnTo>
                        <a:lnTo>
                          <a:pt x="10" y="143"/>
                        </a:lnTo>
                        <a:lnTo>
                          <a:pt x="13" y="144"/>
                        </a:lnTo>
                        <a:lnTo>
                          <a:pt x="13" y="144"/>
                        </a:lnTo>
                        <a:lnTo>
                          <a:pt x="19" y="147"/>
                        </a:lnTo>
                        <a:lnTo>
                          <a:pt x="19" y="147"/>
                        </a:lnTo>
                        <a:lnTo>
                          <a:pt x="21" y="154"/>
                        </a:lnTo>
                        <a:lnTo>
                          <a:pt x="24" y="159"/>
                        </a:lnTo>
                        <a:lnTo>
                          <a:pt x="29" y="162"/>
                        </a:lnTo>
                        <a:lnTo>
                          <a:pt x="35" y="162"/>
                        </a:lnTo>
                        <a:lnTo>
                          <a:pt x="35" y="162"/>
                        </a:lnTo>
                        <a:lnTo>
                          <a:pt x="43" y="162"/>
                        </a:lnTo>
                        <a:lnTo>
                          <a:pt x="43" y="162"/>
                        </a:lnTo>
                        <a:lnTo>
                          <a:pt x="45" y="160"/>
                        </a:lnTo>
                        <a:lnTo>
                          <a:pt x="45" y="160"/>
                        </a:lnTo>
                        <a:lnTo>
                          <a:pt x="51" y="162"/>
                        </a:lnTo>
                        <a:lnTo>
                          <a:pt x="54" y="165"/>
                        </a:lnTo>
                        <a:lnTo>
                          <a:pt x="61" y="170"/>
                        </a:lnTo>
                        <a:lnTo>
                          <a:pt x="61" y="170"/>
                        </a:lnTo>
                        <a:lnTo>
                          <a:pt x="67" y="175"/>
                        </a:lnTo>
                        <a:lnTo>
                          <a:pt x="70" y="176"/>
                        </a:lnTo>
                        <a:lnTo>
                          <a:pt x="75" y="178"/>
                        </a:lnTo>
                        <a:lnTo>
                          <a:pt x="75" y="178"/>
                        </a:lnTo>
                        <a:lnTo>
                          <a:pt x="81" y="176"/>
                        </a:lnTo>
                        <a:lnTo>
                          <a:pt x="86" y="173"/>
                        </a:lnTo>
                        <a:lnTo>
                          <a:pt x="86" y="173"/>
                        </a:lnTo>
                        <a:lnTo>
                          <a:pt x="89" y="170"/>
                        </a:lnTo>
                        <a:lnTo>
                          <a:pt x="89" y="170"/>
                        </a:lnTo>
                        <a:lnTo>
                          <a:pt x="91" y="170"/>
                        </a:lnTo>
                        <a:lnTo>
                          <a:pt x="91" y="170"/>
                        </a:lnTo>
                        <a:lnTo>
                          <a:pt x="93" y="171"/>
                        </a:lnTo>
                        <a:lnTo>
                          <a:pt x="94" y="173"/>
                        </a:lnTo>
                        <a:lnTo>
                          <a:pt x="94" y="173"/>
                        </a:lnTo>
                        <a:lnTo>
                          <a:pt x="97" y="176"/>
                        </a:lnTo>
                        <a:lnTo>
                          <a:pt x="102" y="178"/>
                        </a:lnTo>
                        <a:lnTo>
                          <a:pt x="110" y="179"/>
                        </a:lnTo>
                        <a:lnTo>
                          <a:pt x="118" y="178"/>
                        </a:lnTo>
                        <a:lnTo>
                          <a:pt x="125" y="173"/>
                        </a:lnTo>
                        <a:lnTo>
                          <a:pt x="125" y="173"/>
                        </a:lnTo>
                        <a:lnTo>
                          <a:pt x="128" y="173"/>
                        </a:lnTo>
                        <a:lnTo>
                          <a:pt x="136" y="171"/>
                        </a:lnTo>
                        <a:lnTo>
                          <a:pt x="136" y="173"/>
                        </a:lnTo>
                        <a:lnTo>
                          <a:pt x="136" y="173"/>
                        </a:lnTo>
                        <a:lnTo>
                          <a:pt x="134" y="179"/>
                        </a:lnTo>
                        <a:lnTo>
                          <a:pt x="137" y="186"/>
                        </a:lnTo>
                        <a:lnTo>
                          <a:pt x="137" y="186"/>
                        </a:lnTo>
                        <a:lnTo>
                          <a:pt x="141" y="189"/>
                        </a:lnTo>
                        <a:lnTo>
                          <a:pt x="144" y="190"/>
                        </a:lnTo>
                        <a:lnTo>
                          <a:pt x="147" y="190"/>
                        </a:lnTo>
                        <a:lnTo>
                          <a:pt x="147" y="190"/>
                        </a:lnTo>
                        <a:lnTo>
                          <a:pt x="153" y="189"/>
                        </a:lnTo>
                        <a:lnTo>
                          <a:pt x="153" y="189"/>
                        </a:lnTo>
                        <a:lnTo>
                          <a:pt x="157" y="197"/>
                        </a:lnTo>
                        <a:lnTo>
                          <a:pt x="157" y="197"/>
                        </a:lnTo>
                        <a:lnTo>
                          <a:pt x="160" y="200"/>
                        </a:lnTo>
                        <a:lnTo>
                          <a:pt x="165" y="205"/>
                        </a:lnTo>
                        <a:lnTo>
                          <a:pt x="171" y="208"/>
                        </a:lnTo>
                        <a:lnTo>
                          <a:pt x="171" y="208"/>
                        </a:lnTo>
                        <a:lnTo>
                          <a:pt x="176" y="213"/>
                        </a:lnTo>
                        <a:lnTo>
                          <a:pt x="176" y="213"/>
                        </a:lnTo>
                        <a:lnTo>
                          <a:pt x="182" y="216"/>
                        </a:lnTo>
                        <a:lnTo>
                          <a:pt x="185" y="216"/>
                        </a:lnTo>
                        <a:lnTo>
                          <a:pt x="185" y="216"/>
                        </a:lnTo>
                        <a:lnTo>
                          <a:pt x="185" y="216"/>
                        </a:lnTo>
                        <a:lnTo>
                          <a:pt x="192" y="214"/>
                        </a:lnTo>
                        <a:lnTo>
                          <a:pt x="196" y="211"/>
                        </a:lnTo>
                        <a:lnTo>
                          <a:pt x="203" y="203"/>
                        </a:lnTo>
                        <a:lnTo>
                          <a:pt x="203" y="203"/>
                        </a:lnTo>
                        <a:lnTo>
                          <a:pt x="208" y="197"/>
                        </a:lnTo>
                        <a:lnTo>
                          <a:pt x="208" y="197"/>
                        </a:lnTo>
                        <a:lnTo>
                          <a:pt x="211" y="194"/>
                        </a:lnTo>
                        <a:lnTo>
                          <a:pt x="216" y="192"/>
                        </a:lnTo>
                        <a:lnTo>
                          <a:pt x="225" y="190"/>
                        </a:lnTo>
                        <a:lnTo>
                          <a:pt x="225" y="190"/>
                        </a:lnTo>
                        <a:lnTo>
                          <a:pt x="233" y="189"/>
                        </a:lnTo>
                        <a:lnTo>
                          <a:pt x="238" y="184"/>
                        </a:lnTo>
                        <a:lnTo>
                          <a:pt x="238" y="184"/>
                        </a:lnTo>
                        <a:lnTo>
                          <a:pt x="241" y="181"/>
                        </a:lnTo>
                        <a:lnTo>
                          <a:pt x="241" y="176"/>
                        </a:lnTo>
                        <a:lnTo>
                          <a:pt x="241" y="170"/>
                        </a:lnTo>
                        <a:lnTo>
                          <a:pt x="241" y="170"/>
                        </a:lnTo>
                        <a:lnTo>
                          <a:pt x="241" y="168"/>
                        </a:lnTo>
                        <a:lnTo>
                          <a:pt x="241" y="168"/>
                        </a:lnTo>
                        <a:lnTo>
                          <a:pt x="241" y="162"/>
                        </a:lnTo>
                        <a:lnTo>
                          <a:pt x="243" y="159"/>
                        </a:lnTo>
                        <a:lnTo>
                          <a:pt x="243" y="159"/>
                        </a:lnTo>
                        <a:lnTo>
                          <a:pt x="246" y="154"/>
                        </a:lnTo>
                        <a:lnTo>
                          <a:pt x="249" y="149"/>
                        </a:lnTo>
                        <a:lnTo>
                          <a:pt x="251" y="141"/>
                        </a:lnTo>
                        <a:lnTo>
                          <a:pt x="249" y="138"/>
                        </a:lnTo>
                        <a:lnTo>
                          <a:pt x="248" y="135"/>
                        </a:lnTo>
                        <a:lnTo>
                          <a:pt x="248" y="135"/>
                        </a:lnTo>
                        <a:lnTo>
                          <a:pt x="249" y="131"/>
                        </a:lnTo>
                        <a:lnTo>
                          <a:pt x="249" y="131"/>
                        </a:lnTo>
                        <a:lnTo>
                          <a:pt x="254" y="125"/>
                        </a:lnTo>
                        <a:lnTo>
                          <a:pt x="254" y="117"/>
                        </a:lnTo>
                        <a:lnTo>
                          <a:pt x="252" y="109"/>
                        </a:lnTo>
                        <a:lnTo>
                          <a:pt x="248" y="103"/>
                        </a:lnTo>
                        <a:lnTo>
                          <a:pt x="248" y="103"/>
                        </a:lnTo>
                        <a:close/>
                        <a:moveTo>
                          <a:pt x="230" y="143"/>
                        </a:moveTo>
                        <a:lnTo>
                          <a:pt x="230" y="143"/>
                        </a:lnTo>
                        <a:lnTo>
                          <a:pt x="228" y="146"/>
                        </a:lnTo>
                        <a:lnTo>
                          <a:pt x="228" y="146"/>
                        </a:lnTo>
                        <a:lnTo>
                          <a:pt x="224" y="152"/>
                        </a:lnTo>
                        <a:lnTo>
                          <a:pt x="222" y="157"/>
                        </a:lnTo>
                        <a:lnTo>
                          <a:pt x="222" y="168"/>
                        </a:lnTo>
                        <a:lnTo>
                          <a:pt x="222" y="168"/>
                        </a:lnTo>
                        <a:lnTo>
                          <a:pt x="222" y="171"/>
                        </a:lnTo>
                        <a:lnTo>
                          <a:pt x="222" y="171"/>
                        </a:lnTo>
                        <a:lnTo>
                          <a:pt x="214" y="173"/>
                        </a:lnTo>
                        <a:lnTo>
                          <a:pt x="206" y="175"/>
                        </a:lnTo>
                        <a:lnTo>
                          <a:pt x="200" y="179"/>
                        </a:lnTo>
                        <a:lnTo>
                          <a:pt x="193" y="184"/>
                        </a:lnTo>
                        <a:lnTo>
                          <a:pt x="193" y="184"/>
                        </a:lnTo>
                        <a:lnTo>
                          <a:pt x="187" y="192"/>
                        </a:lnTo>
                        <a:lnTo>
                          <a:pt x="187" y="192"/>
                        </a:lnTo>
                        <a:lnTo>
                          <a:pt x="185" y="195"/>
                        </a:lnTo>
                        <a:lnTo>
                          <a:pt x="185" y="195"/>
                        </a:lnTo>
                        <a:lnTo>
                          <a:pt x="181" y="192"/>
                        </a:lnTo>
                        <a:lnTo>
                          <a:pt x="181" y="192"/>
                        </a:lnTo>
                        <a:lnTo>
                          <a:pt x="176" y="189"/>
                        </a:lnTo>
                        <a:lnTo>
                          <a:pt x="173" y="186"/>
                        </a:lnTo>
                        <a:lnTo>
                          <a:pt x="173" y="186"/>
                        </a:lnTo>
                        <a:lnTo>
                          <a:pt x="169" y="179"/>
                        </a:lnTo>
                        <a:lnTo>
                          <a:pt x="169" y="179"/>
                        </a:lnTo>
                        <a:lnTo>
                          <a:pt x="165" y="173"/>
                        </a:lnTo>
                        <a:lnTo>
                          <a:pt x="161" y="171"/>
                        </a:lnTo>
                        <a:lnTo>
                          <a:pt x="157" y="170"/>
                        </a:lnTo>
                        <a:lnTo>
                          <a:pt x="157" y="170"/>
                        </a:lnTo>
                        <a:lnTo>
                          <a:pt x="158" y="163"/>
                        </a:lnTo>
                        <a:lnTo>
                          <a:pt x="155" y="159"/>
                        </a:lnTo>
                        <a:lnTo>
                          <a:pt x="155" y="159"/>
                        </a:lnTo>
                        <a:lnTo>
                          <a:pt x="152" y="155"/>
                        </a:lnTo>
                        <a:lnTo>
                          <a:pt x="149" y="154"/>
                        </a:lnTo>
                        <a:lnTo>
                          <a:pt x="144" y="152"/>
                        </a:lnTo>
                        <a:lnTo>
                          <a:pt x="144" y="152"/>
                        </a:lnTo>
                        <a:lnTo>
                          <a:pt x="144" y="152"/>
                        </a:lnTo>
                        <a:lnTo>
                          <a:pt x="141" y="152"/>
                        </a:lnTo>
                        <a:lnTo>
                          <a:pt x="137" y="152"/>
                        </a:lnTo>
                        <a:lnTo>
                          <a:pt x="137" y="152"/>
                        </a:lnTo>
                        <a:lnTo>
                          <a:pt x="123" y="154"/>
                        </a:lnTo>
                        <a:lnTo>
                          <a:pt x="117" y="155"/>
                        </a:lnTo>
                        <a:lnTo>
                          <a:pt x="110" y="160"/>
                        </a:lnTo>
                        <a:lnTo>
                          <a:pt x="110" y="160"/>
                        </a:lnTo>
                        <a:lnTo>
                          <a:pt x="109" y="160"/>
                        </a:lnTo>
                        <a:lnTo>
                          <a:pt x="109" y="160"/>
                        </a:lnTo>
                        <a:lnTo>
                          <a:pt x="107" y="159"/>
                        </a:lnTo>
                        <a:lnTo>
                          <a:pt x="107" y="159"/>
                        </a:lnTo>
                        <a:lnTo>
                          <a:pt x="101" y="154"/>
                        </a:lnTo>
                        <a:lnTo>
                          <a:pt x="96" y="151"/>
                        </a:lnTo>
                        <a:lnTo>
                          <a:pt x="91" y="151"/>
                        </a:lnTo>
                        <a:lnTo>
                          <a:pt x="91" y="151"/>
                        </a:lnTo>
                        <a:lnTo>
                          <a:pt x="86" y="151"/>
                        </a:lnTo>
                        <a:lnTo>
                          <a:pt x="80" y="154"/>
                        </a:lnTo>
                        <a:lnTo>
                          <a:pt x="80" y="154"/>
                        </a:lnTo>
                        <a:lnTo>
                          <a:pt x="75" y="157"/>
                        </a:lnTo>
                        <a:lnTo>
                          <a:pt x="75" y="157"/>
                        </a:lnTo>
                        <a:lnTo>
                          <a:pt x="75" y="157"/>
                        </a:lnTo>
                        <a:lnTo>
                          <a:pt x="75" y="157"/>
                        </a:lnTo>
                        <a:lnTo>
                          <a:pt x="73" y="155"/>
                        </a:lnTo>
                        <a:lnTo>
                          <a:pt x="73" y="155"/>
                        </a:lnTo>
                        <a:lnTo>
                          <a:pt x="67" y="151"/>
                        </a:lnTo>
                        <a:lnTo>
                          <a:pt x="59" y="146"/>
                        </a:lnTo>
                        <a:lnTo>
                          <a:pt x="51" y="143"/>
                        </a:lnTo>
                        <a:lnTo>
                          <a:pt x="45" y="141"/>
                        </a:lnTo>
                        <a:lnTo>
                          <a:pt x="45" y="141"/>
                        </a:lnTo>
                        <a:lnTo>
                          <a:pt x="45" y="141"/>
                        </a:lnTo>
                        <a:lnTo>
                          <a:pt x="45" y="141"/>
                        </a:lnTo>
                        <a:lnTo>
                          <a:pt x="40" y="143"/>
                        </a:lnTo>
                        <a:lnTo>
                          <a:pt x="40" y="143"/>
                        </a:lnTo>
                        <a:lnTo>
                          <a:pt x="38" y="143"/>
                        </a:lnTo>
                        <a:lnTo>
                          <a:pt x="38" y="143"/>
                        </a:lnTo>
                        <a:lnTo>
                          <a:pt x="35" y="138"/>
                        </a:lnTo>
                        <a:lnTo>
                          <a:pt x="32" y="133"/>
                        </a:lnTo>
                        <a:lnTo>
                          <a:pt x="22" y="128"/>
                        </a:lnTo>
                        <a:lnTo>
                          <a:pt x="22" y="128"/>
                        </a:lnTo>
                        <a:lnTo>
                          <a:pt x="21" y="120"/>
                        </a:lnTo>
                        <a:lnTo>
                          <a:pt x="19" y="114"/>
                        </a:lnTo>
                        <a:lnTo>
                          <a:pt x="19" y="114"/>
                        </a:lnTo>
                        <a:lnTo>
                          <a:pt x="21" y="107"/>
                        </a:lnTo>
                        <a:lnTo>
                          <a:pt x="21" y="103"/>
                        </a:lnTo>
                        <a:lnTo>
                          <a:pt x="21" y="103"/>
                        </a:lnTo>
                        <a:lnTo>
                          <a:pt x="22" y="96"/>
                        </a:lnTo>
                        <a:lnTo>
                          <a:pt x="22" y="96"/>
                        </a:lnTo>
                        <a:lnTo>
                          <a:pt x="22" y="91"/>
                        </a:lnTo>
                        <a:lnTo>
                          <a:pt x="22" y="88"/>
                        </a:lnTo>
                        <a:lnTo>
                          <a:pt x="22" y="88"/>
                        </a:lnTo>
                        <a:lnTo>
                          <a:pt x="22" y="87"/>
                        </a:lnTo>
                        <a:lnTo>
                          <a:pt x="22" y="87"/>
                        </a:lnTo>
                        <a:lnTo>
                          <a:pt x="22" y="85"/>
                        </a:lnTo>
                        <a:lnTo>
                          <a:pt x="22" y="85"/>
                        </a:lnTo>
                        <a:lnTo>
                          <a:pt x="30" y="77"/>
                        </a:lnTo>
                        <a:lnTo>
                          <a:pt x="34" y="71"/>
                        </a:lnTo>
                        <a:lnTo>
                          <a:pt x="37" y="64"/>
                        </a:lnTo>
                        <a:lnTo>
                          <a:pt x="37" y="58"/>
                        </a:lnTo>
                        <a:lnTo>
                          <a:pt x="37" y="58"/>
                        </a:lnTo>
                        <a:lnTo>
                          <a:pt x="38" y="53"/>
                        </a:lnTo>
                        <a:lnTo>
                          <a:pt x="42" y="52"/>
                        </a:lnTo>
                        <a:lnTo>
                          <a:pt x="42" y="52"/>
                        </a:lnTo>
                        <a:lnTo>
                          <a:pt x="54" y="45"/>
                        </a:lnTo>
                        <a:lnTo>
                          <a:pt x="64" y="39"/>
                        </a:lnTo>
                        <a:lnTo>
                          <a:pt x="69" y="34"/>
                        </a:lnTo>
                        <a:lnTo>
                          <a:pt x="72" y="31"/>
                        </a:lnTo>
                        <a:lnTo>
                          <a:pt x="72" y="31"/>
                        </a:lnTo>
                        <a:lnTo>
                          <a:pt x="80" y="29"/>
                        </a:lnTo>
                        <a:lnTo>
                          <a:pt x="80" y="29"/>
                        </a:lnTo>
                        <a:lnTo>
                          <a:pt x="89" y="28"/>
                        </a:lnTo>
                        <a:lnTo>
                          <a:pt x="99" y="24"/>
                        </a:lnTo>
                        <a:lnTo>
                          <a:pt x="105" y="20"/>
                        </a:lnTo>
                        <a:lnTo>
                          <a:pt x="105" y="20"/>
                        </a:lnTo>
                        <a:lnTo>
                          <a:pt x="110" y="20"/>
                        </a:lnTo>
                        <a:lnTo>
                          <a:pt x="110" y="20"/>
                        </a:lnTo>
                        <a:lnTo>
                          <a:pt x="118" y="24"/>
                        </a:lnTo>
                        <a:lnTo>
                          <a:pt x="123" y="26"/>
                        </a:lnTo>
                        <a:lnTo>
                          <a:pt x="128" y="28"/>
                        </a:lnTo>
                        <a:lnTo>
                          <a:pt x="128" y="28"/>
                        </a:lnTo>
                        <a:lnTo>
                          <a:pt x="134" y="26"/>
                        </a:lnTo>
                        <a:lnTo>
                          <a:pt x="139" y="23"/>
                        </a:lnTo>
                        <a:lnTo>
                          <a:pt x="139" y="23"/>
                        </a:lnTo>
                        <a:lnTo>
                          <a:pt x="141" y="26"/>
                        </a:lnTo>
                        <a:lnTo>
                          <a:pt x="144" y="31"/>
                        </a:lnTo>
                        <a:lnTo>
                          <a:pt x="147" y="34"/>
                        </a:lnTo>
                        <a:lnTo>
                          <a:pt x="153" y="36"/>
                        </a:lnTo>
                        <a:lnTo>
                          <a:pt x="153" y="36"/>
                        </a:lnTo>
                        <a:lnTo>
                          <a:pt x="161" y="34"/>
                        </a:lnTo>
                        <a:lnTo>
                          <a:pt x="161" y="34"/>
                        </a:lnTo>
                        <a:lnTo>
                          <a:pt x="163" y="32"/>
                        </a:lnTo>
                        <a:lnTo>
                          <a:pt x="163" y="32"/>
                        </a:lnTo>
                        <a:lnTo>
                          <a:pt x="168" y="34"/>
                        </a:lnTo>
                        <a:lnTo>
                          <a:pt x="168" y="34"/>
                        </a:lnTo>
                        <a:lnTo>
                          <a:pt x="171" y="36"/>
                        </a:lnTo>
                        <a:lnTo>
                          <a:pt x="171" y="36"/>
                        </a:lnTo>
                        <a:lnTo>
                          <a:pt x="173" y="37"/>
                        </a:lnTo>
                        <a:lnTo>
                          <a:pt x="173" y="37"/>
                        </a:lnTo>
                        <a:lnTo>
                          <a:pt x="177" y="44"/>
                        </a:lnTo>
                        <a:lnTo>
                          <a:pt x="182" y="45"/>
                        </a:lnTo>
                        <a:lnTo>
                          <a:pt x="187" y="47"/>
                        </a:lnTo>
                        <a:lnTo>
                          <a:pt x="187" y="47"/>
                        </a:lnTo>
                        <a:lnTo>
                          <a:pt x="190" y="45"/>
                        </a:lnTo>
                        <a:lnTo>
                          <a:pt x="190" y="45"/>
                        </a:lnTo>
                        <a:lnTo>
                          <a:pt x="192" y="47"/>
                        </a:lnTo>
                        <a:lnTo>
                          <a:pt x="192" y="47"/>
                        </a:lnTo>
                        <a:lnTo>
                          <a:pt x="195" y="50"/>
                        </a:lnTo>
                        <a:lnTo>
                          <a:pt x="195" y="50"/>
                        </a:lnTo>
                        <a:lnTo>
                          <a:pt x="195" y="52"/>
                        </a:lnTo>
                        <a:lnTo>
                          <a:pt x="195" y="52"/>
                        </a:lnTo>
                        <a:lnTo>
                          <a:pt x="196" y="56"/>
                        </a:lnTo>
                        <a:lnTo>
                          <a:pt x="200" y="60"/>
                        </a:lnTo>
                        <a:lnTo>
                          <a:pt x="204" y="63"/>
                        </a:lnTo>
                        <a:lnTo>
                          <a:pt x="212" y="64"/>
                        </a:lnTo>
                        <a:lnTo>
                          <a:pt x="212" y="64"/>
                        </a:lnTo>
                        <a:lnTo>
                          <a:pt x="212" y="66"/>
                        </a:lnTo>
                        <a:lnTo>
                          <a:pt x="212" y="66"/>
                        </a:lnTo>
                        <a:lnTo>
                          <a:pt x="214" y="71"/>
                        </a:lnTo>
                        <a:lnTo>
                          <a:pt x="217" y="75"/>
                        </a:lnTo>
                        <a:lnTo>
                          <a:pt x="224" y="83"/>
                        </a:lnTo>
                        <a:lnTo>
                          <a:pt x="224" y="83"/>
                        </a:lnTo>
                        <a:lnTo>
                          <a:pt x="227" y="88"/>
                        </a:lnTo>
                        <a:lnTo>
                          <a:pt x="230" y="95"/>
                        </a:lnTo>
                        <a:lnTo>
                          <a:pt x="230" y="95"/>
                        </a:lnTo>
                        <a:lnTo>
                          <a:pt x="230" y="96"/>
                        </a:lnTo>
                        <a:lnTo>
                          <a:pt x="230" y="96"/>
                        </a:lnTo>
                        <a:lnTo>
                          <a:pt x="228" y="104"/>
                        </a:lnTo>
                        <a:lnTo>
                          <a:pt x="230" y="111"/>
                        </a:lnTo>
                        <a:lnTo>
                          <a:pt x="233" y="115"/>
                        </a:lnTo>
                        <a:lnTo>
                          <a:pt x="233" y="115"/>
                        </a:lnTo>
                        <a:lnTo>
                          <a:pt x="235" y="119"/>
                        </a:lnTo>
                        <a:lnTo>
                          <a:pt x="235" y="119"/>
                        </a:lnTo>
                        <a:lnTo>
                          <a:pt x="235" y="119"/>
                        </a:lnTo>
                        <a:lnTo>
                          <a:pt x="235" y="119"/>
                        </a:lnTo>
                        <a:lnTo>
                          <a:pt x="230" y="127"/>
                        </a:lnTo>
                        <a:lnTo>
                          <a:pt x="228" y="133"/>
                        </a:lnTo>
                        <a:lnTo>
                          <a:pt x="228" y="138"/>
                        </a:lnTo>
                        <a:lnTo>
                          <a:pt x="230" y="143"/>
                        </a:lnTo>
                        <a:lnTo>
                          <a:pt x="230" y="14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0" name="Freeform 235"/>
                  <p:cNvSpPr>
                    <a:spLocks noEditPoints="1"/>
                  </p:cNvSpPr>
                  <p:nvPr/>
                </p:nvSpPr>
                <p:spPr bwMode="auto">
                  <a:xfrm>
                    <a:off x="7789863" y="4140200"/>
                    <a:ext cx="315913" cy="371475"/>
                  </a:xfrm>
                  <a:custGeom>
                    <a:avLst/>
                    <a:gdLst>
                      <a:gd name="T0" fmla="*/ 381 w 397"/>
                      <a:gd name="T1" fmla="*/ 85 h 468"/>
                      <a:gd name="T2" fmla="*/ 340 w 397"/>
                      <a:gd name="T3" fmla="*/ 39 h 468"/>
                      <a:gd name="T4" fmla="*/ 260 w 397"/>
                      <a:gd name="T5" fmla="*/ 5 h 468"/>
                      <a:gd name="T6" fmla="*/ 220 w 397"/>
                      <a:gd name="T7" fmla="*/ 0 h 468"/>
                      <a:gd name="T8" fmla="*/ 126 w 397"/>
                      <a:gd name="T9" fmla="*/ 18 h 468"/>
                      <a:gd name="T10" fmla="*/ 71 w 397"/>
                      <a:gd name="T11" fmla="*/ 58 h 468"/>
                      <a:gd name="T12" fmla="*/ 47 w 397"/>
                      <a:gd name="T13" fmla="*/ 106 h 468"/>
                      <a:gd name="T14" fmla="*/ 36 w 397"/>
                      <a:gd name="T15" fmla="*/ 160 h 468"/>
                      <a:gd name="T16" fmla="*/ 12 w 397"/>
                      <a:gd name="T17" fmla="*/ 221 h 468"/>
                      <a:gd name="T18" fmla="*/ 1 w 397"/>
                      <a:gd name="T19" fmla="*/ 238 h 468"/>
                      <a:gd name="T20" fmla="*/ 1 w 397"/>
                      <a:gd name="T21" fmla="*/ 253 h 468"/>
                      <a:gd name="T22" fmla="*/ 22 w 397"/>
                      <a:gd name="T23" fmla="*/ 267 h 468"/>
                      <a:gd name="T24" fmla="*/ 28 w 397"/>
                      <a:gd name="T25" fmla="*/ 272 h 468"/>
                      <a:gd name="T26" fmla="*/ 27 w 397"/>
                      <a:gd name="T27" fmla="*/ 289 h 468"/>
                      <a:gd name="T28" fmla="*/ 35 w 397"/>
                      <a:gd name="T29" fmla="*/ 301 h 468"/>
                      <a:gd name="T30" fmla="*/ 41 w 397"/>
                      <a:gd name="T31" fmla="*/ 323 h 468"/>
                      <a:gd name="T32" fmla="*/ 43 w 397"/>
                      <a:gd name="T33" fmla="*/ 350 h 468"/>
                      <a:gd name="T34" fmla="*/ 68 w 397"/>
                      <a:gd name="T35" fmla="*/ 377 h 468"/>
                      <a:gd name="T36" fmla="*/ 99 w 397"/>
                      <a:gd name="T37" fmla="*/ 380 h 468"/>
                      <a:gd name="T38" fmla="*/ 121 w 397"/>
                      <a:gd name="T39" fmla="*/ 380 h 468"/>
                      <a:gd name="T40" fmla="*/ 132 w 397"/>
                      <a:gd name="T41" fmla="*/ 392 h 468"/>
                      <a:gd name="T42" fmla="*/ 145 w 397"/>
                      <a:gd name="T43" fmla="*/ 428 h 468"/>
                      <a:gd name="T44" fmla="*/ 150 w 397"/>
                      <a:gd name="T45" fmla="*/ 462 h 468"/>
                      <a:gd name="T46" fmla="*/ 158 w 397"/>
                      <a:gd name="T47" fmla="*/ 468 h 468"/>
                      <a:gd name="T48" fmla="*/ 325 w 397"/>
                      <a:gd name="T49" fmla="*/ 419 h 468"/>
                      <a:gd name="T50" fmla="*/ 329 w 397"/>
                      <a:gd name="T51" fmla="*/ 409 h 468"/>
                      <a:gd name="T52" fmla="*/ 330 w 397"/>
                      <a:gd name="T53" fmla="*/ 350 h 468"/>
                      <a:gd name="T54" fmla="*/ 353 w 397"/>
                      <a:gd name="T55" fmla="*/ 283 h 468"/>
                      <a:gd name="T56" fmla="*/ 386 w 397"/>
                      <a:gd name="T57" fmla="*/ 222 h 468"/>
                      <a:gd name="T58" fmla="*/ 397 w 397"/>
                      <a:gd name="T59" fmla="*/ 165 h 468"/>
                      <a:gd name="T60" fmla="*/ 353 w 397"/>
                      <a:gd name="T61" fmla="*/ 245 h 468"/>
                      <a:gd name="T62" fmla="*/ 329 w 397"/>
                      <a:gd name="T63" fmla="*/ 291 h 468"/>
                      <a:gd name="T64" fmla="*/ 309 w 397"/>
                      <a:gd name="T65" fmla="*/ 358 h 468"/>
                      <a:gd name="T66" fmla="*/ 164 w 397"/>
                      <a:gd name="T67" fmla="*/ 446 h 468"/>
                      <a:gd name="T68" fmla="*/ 159 w 397"/>
                      <a:gd name="T69" fmla="*/ 398 h 468"/>
                      <a:gd name="T70" fmla="*/ 139 w 397"/>
                      <a:gd name="T71" fmla="*/ 371 h 468"/>
                      <a:gd name="T72" fmla="*/ 121 w 397"/>
                      <a:gd name="T73" fmla="*/ 360 h 468"/>
                      <a:gd name="T74" fmla="*/ 97 w 397"/>
                      <a:gd name="T75" fmla="*/ 361 h 468"/>
                      <a:gd name="T76" fmla="*/ 76 w 397"/>
                      <a:gd name="T77" fmla="*/ 361 h 468"/>
                      <a:gd name="T78" fmla="*/ 62 w 397"/>
                      <a:gd name="T79" fmla="*/ 345 h 468"/>
                      <a:gd name="T80" fmla="*/ 60 w 397"/>
                      <a:gd name="T81" fmla="*/ 320 h 468"/>
                      <a:gd name="T82" fmla="*/ 52 w 397"/>
                      <a:gd name="T83" fmla="*/ 307 h 468"/>
                      <a:gd name="T84" fmla="*/ 55 w 397"/>
                      <a:gd name="T85" fmla="*/ 301 h 468"/>
                      <a:gd name="T86" fmla="*/ 54 w 397"/>
                      <a:gd name="T87" fmla="*/ 289 h 468"/>
                      <a:gd name="T88" fmla="*/ 46 w 397"/>
                      <a:gd name="T89" fmla="*/ 285 h 468"/>
                      <a:gd name="T90" fmla="*/ 49 w 397"/>
                      <a:gd name="T91" fmla="*/ 270 h 468"/>
                      <a:gd name="T92" fmla="*/ 49 w 397"/>
                      <a:gd name="T93" fmla="*/ 253 h 468"/>
                      <a:gd name="T94" fmla="*/ 32 w 397"/>
                      <a:gd name="T95" fmla="*/ 248 h 468"/>
                      <a:gd name="T96" fmla="*/ 19 w 397"/>
                      <a:gd name="T97" fmla="*/ 246 h 468"/>
                      <a:gd name="T98" fmla="*/ 25 w 397"/>
                      <a:gd name="T99" fmla="*/ 235 h 468"/>
                      <a:gd name="T100" fmla="*/ 52 w 397"/>
                      <a:gd name="T101" fmla="*/ 179 h 468"/>
                      <a:gd name="T102" fmla="*/ 62 w 397"/>
                      <a:gd name="T103" fmla="*/ 122 h 468"/>
                      <a:gd name="T104" fmla="*/ 94 w 397"/>
                      <a:gd name="T105" fmla="*/ 64 h 468"/>
                      <a:gd name="T106" fmla="*/ 143 w 397"/>
                      <a:gd name="T107" fmla="*/ 32 h 468"/>
                      <a:gd name="T108" fmla="*/ 220 w 397"/>
                      <a:gd name="T109" fmla="*/ 19 h 468"/>
                      <a:gd name="T110" fmla="*/ 255 w 397"/>
                      <a:gd name="T111" fmla="*/ 24 h 468"/>
                      <a:gd name="T112" fmla="*/ 325 w 397"/>
                      <a:gd name="T113" fmla="*/ 53 h 468"/>
                      <a:gd name="T114" fmla="*/ 364 w 397"/>
                      <a:gd name="T115" fmla="*/ 93 h 468"/>
                      <a:gd name="T116" fmla="*/ 378 w 397"/>
                      <a:gd name="T117" fmla="*/ 163 h 468"/>
                      <a:gd name="T118" fmla="*/ 369 w 397"/>
                      <a:gd name="T119" fmla="*/ 21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 h="468">
                        <a:moveTo>
                          <a:pt x="391" y="117"/>
                        </a:moveTo>
                        <a:lnTo>
                          <a:pt x="391" y="117"/>
                        </a:lnTo>
                        <a:lnTo>
                          <a:pt x="388" y="101"/>
                        </a:lnTo>
                        <a:lnTo>
                          <a:pt x="381" y="85"/>
                        </a:lnTo>
                        <a:lnTo>
                          <a:pt x="373" y="71"/>
                        </a:lnTo>
                        <a:lnTo>
                          <a:pt x="364" y="59"/>
                        </a:lnTo>
                        <a:lnTo>
                          <a:pt x="353" y="48"/>
                        </a:lnTo>
                        <a:lnTo>
                          <a:pt x="340" y="39"/>
                        </a:lnTo>
                        <a:lnTo>
                          <a:pt x="325" y="31"/>
                        </a:lnTo>
                        <a:lnTo>
                          <a:pt x="313" y="23"/>
                        </a:lnTo>
                        <a:lnTo>
                          <a:pt x="285" y="13"/>
                        </a:lnTo>
                        <a:lnTo>
                          <a:pt x="260" y="5"/>
                        </a:lnTo>
                        <a:lnTo>
                          <a:pt x="239" y="2"/>
                        </a:lnTo>
                        <a:lnTo>
                          <a:pt x="226" y="0"/>
                        </a:lnTo>
                        <a:lnTo>
                          <a:pt x="220" y="0"/>
                        </a:lnTo>
                        <a:lnTo>
                          <a:pt x="220" y="0"/>
                        </a:lnTo>
                        <a:lnTo>
                          <a:pt x="191" y="2"/>
                        </a:lnTo>
                        <a:lnTo>
                          <a:pt x="167" y="5"/>
                        </a:lnTo>
                        <a:lnTo>
                          <a:pt x="145" y="11"/>
                        </a:lnTo>
                        <a:lnTo>
                          <a:pt x="126" y="18"/>
                        </a:lnTo>
                        <a:lnTo>
                          <a:pt x="110" y="26"/>
                        </a:lnTo>
                        <a:lnTo>
                          <a:pt x="95" y="37"/>
                        </a:lnTo>
                        <a:lnTo>
                          <a:pt x="83" y="47"/>
                        </a:lnTo>
                        <a:lnTo>
                          <a:pt x="71" y="58"/>
                        </a:lnTo>
                        <a:lnTo>
                          <a:pt x="63" y="71"/>
                        </a:lnTo>
                        <a:lnTo>
                          <a:pt x="57" y="82"/>
                        </a:lnTo>
                        <a:lnTo>
                          <a:pt x="51" y="93"/>
                        </a:lnTo>
                        <a:lnTo>
                          <a:pt x="47" y="106"/>
                        </a:lnTo>
                        <a:lnTo>
                          <a:pt x="43" y="125"/>
                        </a:lnTo>
                        <a:lnTo>
                          <a:pt x="40" y="141"/>
                        </a:lnTo>
                        <a:lnTo>
                          <a:pt x="40" y="141"/>
                        </a:lnTo>
                        <a:lnTo>
                          <a:pt x="36" y="160"/>
                        </a:lnTo>
                        <a:lnTo>
                          <a:pt x="32" y="184"/>
                        </a:lnTo>
                        <a:lnTo>
                          <a:pt x="22" y="205"/>
                        </a:lnTo>
                        <a:lnTo>
                          <a:pt x="17" y="214"/>
                        </a:lnTo>
                        <a:lnTo>
                          <a:pt x="12" y="221"/>
                        </a:lnTo>
                        <a:lnTo>
                          <a:pt x="12" y="221"/>
                        </a:lnTo>
                        <a:lnTo>
                          <a:pt x="8" y="225"/>
                        </a:lnTo>
                        <a:lnTo>
                          <a:pt x="3" y="233"/>
                        </a:lnTo>
                        <a:lnTo>
                          <a:pt x="1" y="238"/>
                        </a:lnTo>
                        <a:lnTo>
                          <a:pt x="0" y="243"/>
                        </a:lnTo>
                        <a:lnTo>
                          <a:pt x="0" y="248"/>
                        </a:lnTo>
                        <a:lnTo>
                          <a:pt x="1" y="253"/>
                        </a:lnTo>
                        <a:lnTo>
                          <a:pt x="1" y="253"/>
                        </a:lnTo>
                        <a:lnTo>
                          <a:pt x="3" y="257"/>
                        </a:lnTo>
                        <a:lnTo>
                          <a:pt x="6" y="261"/>
                        </a:lnTo>
                        <a:lnTo>
                          <a:pt x="14" y="265"/>
                        </a:lnTo>
                        <a:lnTo>
                          <a:pt x="22" y="267"/>
                        </a:lnTo>
                        <a:lnTo>
                          <a:pt x="30" y="267"/>
                        </a:lnTo>
                        <a:lnTo>
                          <a:pt x="30" y="267"/>
                        </a:lnTo>
                        <a:lnTo>
                          <a:pt x="28" y="272"/>
                        </a:lnTo>
                        <a:lnTo>
                          <a:pt x="28" y="272"/>
                        </a:lnTo>
                        <a:lnTo>
                          <a:pt x="28" y="278"/>
                        </a:lnTo>
                        <a:lnTo>
                          <a:pt x="27" y="285"/>
                        </a:lnTo>
                        <a:lnTo>
                          <a:pt x="27" y="285"/>
                        </a:lnTo>
                        <a:lnTo>
                          <a:pt x="27" y="289"/>
                        </a:lnTo>
                        <a:lnTo>
                          <a:pt x="28" y="293"/>
                        </a:lnTo>
                        <a:lnTo>
                          <a:pt x="32" y="297"/>
                        </a:lnTo>
                        <a:lnTo>
                          <a:pt x="35" y="301"/>
                        </a:lnTo>
                        <a:lnTo>
                          <a:pt x="35" y="301"/>
                        </a:lnTo>
                        <a:lnTo>
                          <a:pt x="33" y="307"/>
                        </a:lnTo>
                        <a:lnTo>
                          <a:pt x="35" y="312"/>
                        </a:lnTo>
                        <a:lnTo>
                          <a:pt x="36" y="318"/>
                        </a:lnTo>
                        <a:lnTo>
                          <a:pt x="41" y="323"/>
                        </a:lnTo>
                        <a:lnTo>
                          <a:pt x="41" y="323"/>
                        </a:lnTo>
                        <a:lnTo>
                          <a:pt x="41" y="339"/>
                        </a:lnTo>
                        <a:lnTo>
                          <a:pt x="41" y="339"/>
                        </a:lnTo>
                        <a:lnTo>
                          <a:pt x="43" y="350"/>
                        </a:lnTo>
                        <a:lnTo>
                          <a:pt x="47" y="360"/>
                        </a:lnTo>
                        <a:lnTo>
                          <a:pt x="52" y="366"/>
                        </a:lnTo>
                        <a:lnTo>
                          <a:pt x="60" y="372"/>
                        </a:lnTo>
                        <a:lnTo>
                          <a:pt x="68" y="377"/>
                        </a:lnTo>
                        <a:lnTo>
                          <a:pt x="78" y="380"/>
                        </a:lnTo>
                        <a:lnTo>
                          <a:pt x="87" y="382"/>
                        </a:lnTo>
                        <a:lnTo>
                          <a:pt x="97" y="380"/>
                        </a:lnTo>
                        <a:lnTo>
                          <a:pt x="99" y="380"/>
                        </a:lnTo>
                        <a:lnTo>
                          <a:pt x="99" y="380"/>
                        </a:lnTo>
                        <a:lnTo>
                          <a:pt x="115" y="379"/>
                        </a:lnTo>
                        <a:lnTo>
                          <a:pt x="115" y="379"/>
                        </a:lnTo>
                        <a:lnTo>
                          <a:pt x="121" y="380"/>
                        </a:lnTo>
                        <a:lnTo>
                          <a:pt x="124" y="382"/>
                        </a:lnTo>
                        <a:lnTo>
                          <a:pt x="124" y="382"/>
                        </a:lnTo>
                        <a:lnTo>
                          <a:pt x="132" y="392"/>
                        </a:lnTo>
                        <a:lnTo>
                          <a:pt x="132" y="392"/>
                        </a:lnTo>
                        <a:lnTo>
                          <a:pt x="137" y="398"/>
                        </a:lnTo>
                        <a:lnTo>
                          <a:pt x="142" y="404"/>
                        </a:lnTo>
                        <a:lnTo>
                          <a:pt x="143" y="414"/>
                        </a:lnTo>
                        <a:lnTo>
                          <a:pt x="145" y="428"/>
                        </a:lnTo>
                        <a:lnTo>
                          <a:pt x="145" y="428"/>
                        </a:lnTo>
                        <a:lnTo>
                          <a:pt x="147" y="449"/>
                        </a:lnTo>
                        <a:lnTo>
                          <a:pt x="148" y="459"/>
                        </a:lnTo>
                        <a:lnTo>
                          <a:pt x="150" y="462"/>
                        </a:lnTo>
                        <a:lnTo>
                          <a:pt x="150" y="462"/>
                        </a:lnTo>
                        <a:lnTo>
                          <a:pt x="153" y="467"/>
                        </a:lnTo>
                        <a:lnTo>
                          <a:pt x="158" y="468"/>
                        </a:lnTo>
                        <a:lnTo>
                          <a:pt x="158" y="468"/>
                        </a:lnTo>
                        <a:lnTo>
                          <a:pt x="161" y="467"/>
                        </a:lnTo>
                        <a:lnTo>
                          <a:pt x="322" y="420"/>
                        </a:lnTo>
                        <a:lnTo>
                          <a:pt x="322" y="420"/>
                        </a:lnTo>
                        <a:lnTo>
                          <a:pt x="325" y="419"/>
                        </a:lnTo>
                        <a:lnTo>
                          <a:pt x="327" y="416"/>
                        </a:lnTo>
                        <a:lnTo>
                          <a:pt x="329" y="412"/>
                        </a:lnTo>
                        <a:lnTo>
                          <a:pt x="329" y="409"/>
                        </a:lnTo>
                        <a:lnTo>
                          <a:pt x="329" y="409"/>
                        </a:lnTo>
                        <a:lnTo>
                          <a:pt x="329" y="396"/>
                        </a:lnTo>
                        <a:lnTo>
                          <a:pt x="327" y="382"/>
                        </a:lnTo>
                        <a:lnTo>
                          <a:pt x="329" y="368"/>
                        </a:lnTo>
                        <a:lnTo>
                          <a:pt x="330" y="350"/>
                        </a:lnTo>
                        <a:lnTo>
                          <a:pt x="333" y="334"/>
                        </a:lnTo>
                        <a:lnTo>
                          <a:pt x="338" y="317"/>
                        </a:lnTo>
                        <a:lnTo>
                          <a:pt x="345" y="299"/>
                        </a:lnTo>
                        <a:lnTo>
                          <a:pt x="353" y="283"/>
                        </a:lnTo>
                        <a:lnTo>
                          <a:pt x="353" y="283"/>
                        </a:lnTo>
                        <a:lnTo>
                          <a:pt x="370" y="254"/>
                        </a:lnTo>
                        <a:lnTo>
                          <a:pt x="370" y="254"/>
                        </a:lnTo>
                        <a:lnTo>
                          <a:pt x="386" y="222"/>
                        </a:lnTo>
                        <a:lnTo>
                          <a:pt x="393" y="210"/>
                        </a:lnTo>
                        <a:lnTo>
                          <a:pt x="396" y="197"/>
                        </a:lnTo>
                        <a:lnTo>
                          <a:pt x="397" y="182"/>
                        </a:lnTo>
                        <a:lnTo>
                          <a:pt x="397" y="165"/>
                        </a:lnTo>
                        <a:lnTo>
                          <a:pt x="396" y="144"/>
                        </a:lnTo>
                        <a:lnTo>
                          <a:pt x="391" y="117"/>
                        </a:lnTo>
                        <a:lnTo>
                          <a:pt x="391" y="117"/>
                        </a:lnTo>
                        <a:close/>
                        <a:moveTo>
                          <a:pt x="353" y="245"/>
                        </a:moveTo>
                        <a:lnTo>
                          <a:pt x="353" y="245"/>
                        </a:lnTo>
                        <a:lnTo>
                          <a:pt x="337" y="273"/>
                        </a:lnTo>
                        <a:lnTo>
                          <a:pt x="337" y="273"/>
                        </a:lnTo>
                        <a:lnTo>
                          <a:pt x="329" y="291"/>
                        </a:lnTo>
                        <a:lnTo>
                          <a:pt x="321" y="307"/>
                        </a:lnTo>
                        <a:lnTo>
                          <a:pt x="316" y="325"/>
                        </a:lnTo>
                        <a:lnTo>
                          <a:pt x="313" y="342"/>
                        </a:lnTo>
                        <a:lnTo>
                          <a:pt x="309" y="358"/>
                        </a:lnTo>
                        <a:lnTo>
                          <a:pt x="309" y="376"/>
                        </a:lnTo>
                        <a:lnTo>
                          <a:pt x="309" y="403"/>
                        </a:lnTo>
                        <a:lnTo>
                          <a:pt x="164" y="446"/>
                        </a:lnTo>
                        <a:lnTo>
                          <a:pt x="164" y="446"/>
                        </a:lnTo>
                        <a:lnTo>
                          <a:pt x="164" y="428"/>
                        </a:lnTo>
                        <a:lnTo>
                          <a:pt x="164" y="428"/>
                        </a:lnTo>
                        <a:lnTo>
                          <a:pt x="163" y="411"/>
                        </a:lnTo>
                        <a:lnTo>
                          <a:pt x="159" y="398"/>
                        </a:lnTo>
                        <a:lnTo>
                          <a:pt x="153" y="388"/>
                        </a:lnTo>
                        <a:lnTo>
                          <a:pt x="147" y="379"/>
                        </a:lnTo>
                        <a:lnTo>
                          <a:pt x="147" y="379"/>
                        </a:lnTo>
                        <a:lnTo>
                          <a:pt x="139" y="371"/>
                        </a:lnTo>
                        <a:lnTo>
                          <a:pt x="139" y="371"/>
                        </a:lnTo>
                        <a:lnTo>
                          <a:pt x="134" y="364"/>
                        </a:lnTo>
                        <a:lnTo>
                          <a:pt x="127" y="361"/>
                        </a:lnTo>
                        <a:lnTo>
                          <a:pt x="121" y="360"/>
                        </a:lnTo>
                        <a:lnTo>
                          <a:pt x="115" y="360"/>
                        </a:lnTo>
                        <a:lnTo>
                          <a:pt x="115" y="360"/>
                        </a:lnTo>
                        <a:lnTo>
                          <a:pt x="105" y="360"/>
                        </a:lnTo>
                        <a:lnTo>
                          <a:pt x="97" y="361"/>
                        </a:lnTo>
                        <a:lnTo>
                          <a:pt x="94" y="363"/>
                        </a:lnTo>
                        <a:lnTo>
                          <a:pt x="94" y="363"/>
                        </a:lnTo>
                        <a:lnTo>
                          <a:pt x="83" y="361"/>
                        </a:lnTo>
                        <a:lnTo>
                          <a:pt x="76" y="361"/>
                        </a:lnTo>
                        <a:lnTo>
                          <a:pt x="71" y="358"/>
                        </a:lnTo>
                        <a:lnTo>
                          <a:pt x="67" y="355"/>
                        </a:lnTo>
                        <a:lnTo>
                          <a:pt x="63" y="350"/>
                        </a:lnTo>
                        <a:lnTo>
                          <a:pt x="62" y="345"/>
                        </a:lnTo>
                        <a:lnTo>
                          <a:pt x="60" y="339"/>
                        </a:lnTo>
                        <a:lnTo>
                          <a:pt x="60" y="339"/>
                        </a:lnTo>
                        <a:lnTo>
                          <a:pt x="60" y="328"/>
                        </a:lnTo>
                        <a:lnTo>
                          <a:pt x="60" y="320"/>
                        </a:lnTo>
                        <a:lnTo>
                          <a:pt x="57" y="315"/>
                        </a:lnTo>
                        <a:lnTo>
                          <a:pt x="54" y="310"/>
                        </a:lnTo>
                        <a:lnTo>
                          <a:pt x="54" y="310"/>
                        </a:lnTo>
                        <a:lnTo>
                          <a:pt x="52" y="307"/>
                        </a:lnTo>
                        <a:lnTo>
                          <a:pt x="54" y="304"/>
                        </a:lnTo>
                        <a:lnTo>
                          <a:pt x="54" y="304"/>
                        </a:lnTo>
                        <a:lnTo>
                          <a:pt x="55" y="301"/>
                        </a:lnTo>
                        <a:lnTo>
                          <a:pt x="55" y="301"/>
                        </a:lnTo>
                        <a:lnTo>
                          <a:pt x="57" y="297"/>
                        </a:lnTo>
                        <a:lnTo>
                          <a:pt x="57" y="293"/>
                        </a:lnTo>
                        <a:lnTo>
                          <a:pt x="57" y="293"/>
                        </a:lnTo>
                        <a:lnTo>
                          <a:pt x="54" y="289"/>
                        </a:lnTo>
                        <a:lnTo>
                          <a:pt x="51" y="288"/>
                        </a:lnTo>
                        <a:lnTo>
                          <a:pt x="51" y="288"/>
                        </a:lnTo>
                        <a:lnTo>
                          <a:pt x="46" y="286"/>
                        </a:lnTo>
                        <a:lnTo>
                          <a:pt x="46" y="285"/>
                        </a:lnTo>
                        <a:lnTo>
                          <a:pt x="46" y="285"/>
                        </a:lnTo>
                        <a:lnTo>
                          <a:pt x="47" y="278"/>
                        </a:lnTo>
                        <a:lnTo>
                          <a:pt x="47" y="278"/>
                        </a:lnTo>
                        <a:lnTo>
                          <a:pt x="49" y="270"/>
                        </a:lnTo>
                        <a:lnTo>
                          <a:pt x="51" y="259"/>
                        </a:lnTo>
                        <a:lnTo>
                          <a:pt x="51" y="259"/>
                        </a:lnTo>
                        <a:lnTo>
                          <a:pt x="51" y="256"/>
                        </a:lnTo>
                        <a:lnTo>
                          <a:pt x="49" y="253"/>
                        </a:lnTo>
                        <a:lnTo>
                          <a:pt x="46" y="249"/>
                        </a:lnTo>
                        <a:lnTo>
                          <a:pt x="43" y="249"/>
                        </a:lnTo>
                        <a:lnTo>
                          <a:pt x="43" y="249"/>
                        </a:lnTo>
                        <a:lnTo>
                          <a:pt x="32" y="248"/>
                        </a:lnTo>
                        <a:lnTo>
                          <a:pt x="32" y="248"/>
                        </a:lnTo>
                        <a:lnTo>
                          <a:pt x="22" y="248"/>
                        </a:lnTo>
                        <a:lnTo>
                          <a:pt x="20" y="246"/>
                        </a:lnTo>
                        <a:lnTo>
                          <a:pt x="19" y="246"/>
                        </a:lnTo>
                        <a:lnTo>
                          <a:pt x="19" y="246"/>
                        </a:lnTo>
                        <a:lnTo>
                          <a:pt x="20" y="241"/>
                        </a:lnTo>
                        <a:lnTo>
                          <a:pt x="25" y="235"/>
                        </a:lnTo>
                        <a:lnTo>
                          <a:pt x="25" y="235"/>
                        </a:lnTo>
                        <a:lnTo>
                          <a:pt x="35" y="222"/>
                        </a:lnTo>
                        <a:lnTo>
                          <a:pt x="41" y="210"/>
                        </a:lnTo>
                        <a:lnTo>
                          <a:pt x="47" y="194"/>
                        </a:lnTo>
                        <a:lnTo>
                          <a:pt x="52" y="179"/>
                        </a:lnTo>
                        <a:lnTo>
                          <a:pt x="57" y="154"/>
                        </a:lnTo>
                        <a:lnTo>
                          <a:pt x="59" y="142"/>
                        </a:lnTo>
                        <a:lnTo>
                          <a:pt x="59" y="142"/>
                        </a:lnTo>
                        <a:lnTo>
                          <a:pt x="62" y="122"/>
                        </a:lnTo>
                        <a:lnTo>
                          <a:pt x="67" y="104"/>
                        </a:lnTo>
                        <a:lnTo>
                          <a:pt x="75" y="88"/>
                        </a:lnTo>
                        <a:lnTo>
                          <a:pt x="83" y="75"/>
                        </a:lnTo>
                        <a:lnTo>
                          <a:pt x="94" y="64"/>
                        </a:lnTo>
                        <a:lnTo>
                          <a:pt x="105" y="53"/>
                        </a:lnTo>
                        <a:lnTo>
                          <a:pt x="116" y="45"/>
                        </a:lnTo>
                        <a:lnTo>
                          <a:pt x="129" y="39"/>
                        </a:lnTo>
                        <a:lnTo>
                          <a:pt x="143" y="32"/>
                        </a:lnTo>
                        <a:lnTo>
                          <a:pt x="156" y="29"/>
                        </a:lnTo>
                        <a:lnTo>
                          <a:pt x="182" y="23"/>
                        </a:lnTo>
                        <a:lnTo>
                          <a:pt x="202" y="21"/>
                        </a:lnTo>
                        <a:lnTo>
                          <a:pt x="220" y="19"/>
                        </a:lnTo>
                        <a:lnTo>
                          <a:pt x="226" y="19"/>
                        </a:lnTo>
                        <a:lnTo>
                          <a:pt x="226" y="19"/>
                        </a:lnTo>
                        <a:lnTo>
                          <a:pt x="238" y="21"/>
                        </a:lnTo>
                        <a:lnTo>
                          <a:pt x="255" y="24"/>
                        </a:lnTo>
                        <a:lnTo>
                          <a:pt x="278" y="31"/>
                        </a:lnTo>
                        <a:lnTo>
                          <a:pt x="301" y="39"/>
                        </a:lnTo>
                        <a:lnTo>
                          <a:pt x="314" y="45"/>
                        </a:lnTo>
                        <a:lnTo>
                          <a:pt x="325" y="53"/>
                        </a:lnTo>
                        <a:lnTo>
                          <a:pt x="337" y="61"/>
                        </a:lnTo>
                        <a:lnTo>
                          <a:pt x="348" y="71"/>
                        </a:lnTo>
                        <a:lnTo>
                          <a:pt x="356" y="80"/>
                        </a:lnTo>
                        <a:lnTo>
                          <a:pt x="364" y="93"/>
                        </a:lnTo>
                        <a:lnTo>
                          <a:pt x="369" y="106"/>
                        </a:lnTo>
                        <a:lnTo>
                          <a:pt x="373" y="120"/>
                        </a:lnTo>
                        <a:lnTo>
                          <a:pt x="373" y="120"/>
                        </a:lnTo>
                        <a:lnTo>
                          <a:pt x="378" y="163"/>
                        </a:lnTo>
                        <a:lnTo>
                          <a:pt x="378" y="179"/>
                        </a:lnTo>
                        <a:lnTo>
                          <a:pt x="377" y="192"/>
                        </a:lnTo>
                        <a:lnTo>
                          <a:pt x="373" y="203"/>
                        </a:lnTo>
                        <a:lnTo>
                          <a:pt x="369" y="216"/>
                        </a:lnTo>
                        <a:lnTo>
                          <a:pt x="353" y="245"/>
                        </a:lnTo>
                        <a:lnTo>
                          <a:pt x="353" y="2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grpSp>
              <p:nvGrpSpPr>
                <p:cNvPr id="21" name="Group 20"/>
                <p:cNvGrpSpPr/>
                <p:nvPr/>
              </p:nvGrpSpPr>
              <p:grpSpPr>
                <a:xfrm>
                  <a:off x="-1877026" y="4926720"/>
                  <a:ext cx="543301" cy="555268"/>
                  <a:chOff x="5864226" y="2549525"/>
                  <a:chExt cx="360363" cy="368300"/>
                </a:xfrm>
                <a:solidFill>
                  <a:schemeClr val="accent1"/>
                </a:solidFill>
              </p:grpSpPr>
              <p:sp>
                <p:nvSpPr>
                  <p:cNvPr id="22" name="Freeform 72"/>
                  <p:cNvSpPr>
                    <a:spLocks/>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sp>
                <p:nvSpPr>
                  <p:cNvPr id="23"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Segoe UI"/>
                      <a:ea typeface="+mn-ea"/>
                      <a:cs typeface="+mn-cs"/>
                    </a:endParaRPr>
                  </a:p>
                </p:txBody>
              </p:sp>
            </p:grpSp>
            <p:sp>
              <p:nvSpPr>
                <p:cNvPr id="24" name="Rectangle 23"/>
                <p:cNvSpPr/>
                <p:nvPr/>
              </p:nvSpPr>
              <p:spPr bwMode="auto">
                <a:xfrm>
                  <a:off x="-2123037" y="-299405"/>
                  <a:ext cx="5763080"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rPr>
                    <a:t>Get started for free at </a:t>
                  </a:r>
                  <a:r>
                    <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5"/>
                    </a:rPr>
                    <a:t>http://</a:t>
                  </a:r>
                  <a:r>
                    <a:rPr kumimoji="0" lang="en-US" sz="2000" b="0" i="0" u="none" strike="noStrike" kern="1200" cap="none" spc="-98" normalizeH="0" baseline="0" noProof="0" dirty="0">
                      <a:ln>
                        <a:noFill/>
                      </a:ln>
                      <a:gradFill>
                        <a:gsLst>
                          <a:gs pos="93333">
                            <a:prstClr val="white"/>
                          </a:gs>
                          <a:gs pos="78667">
                            <a:prstClr val="white"/>
                          </a:gs>
                        </a:gsLst>
                        <a:lin ang="5400000" scaled="0"/>
                      </a:gradFill>
                      <a:effectLst/>
                      <a:uLnTx/>
                      <a:uFillTx/>
                      <a:latin typeface="Segoe UI"/>
                      <a:ea typeface="+mn-ea"/>
                      <a:cs typeface="+mn-cs"/>
                      <a:hlinkClick r:id="rId5"/>
                    </a:rPr>
                    <a:t>azure.com/Cognitive</a:t>
                  </a:r>
                  <a:r>
                    <a:rPr kumimoji="0" lang="en-US" sz="2000" b="0" i="0" u="none" strike="noStrike" kern="1200" cap="none" spc="-98" normalizeH="0" baseline="0" noProof="0" dirty="0">
                      <a:ln>
                        <a:noFill/>
                      </a:ln>
                      <a:gradFill>
                        <a:gsLst>
                          <a:gs pos="93333">
                            <a:prstClr val="white"/>
                          </a:gs>
                          <a:gs pos="78667">
                            <a:prstClr val="white"/>
                          </a:gs>
                        </a:gsLst>
                        <a:lin ang="5400000" scaled="0"/>
                      </a:gradFill>
                      <a:effectLst/>
                      <a:uLnTx/>
                      <a:uFillTx/>
                      <a:latin typeface="Segoe UI"/>
                      <a:ea typeface="+mn-ea"/>
                      <a:cs typeface="+mn-cs"/>
                    </a:rPr>
                    <a:t> </a:t>
                  </a:r>
                  <a:endParaRPr kumimoji="0" lang="en-US" sz="2000" b="0" i="0" u="none" strike="noStrike" kern="0" cap="none" spc="0" normalizeH="0" baseline="0" noProof="0" dirty="0">
                    <a:ln>
                      <a:noFill/>
                    </a:ln>
                    <a:gradFill>
                      <a:gsLst>
                        <a:gs pos="93333">
                          <a:prstClr val="white"/>
                        </a:gs>
                        <a:gs pos="78667">
                          <a:prstClr val="white"/>
                        </a:gs>
                      </a:gsLst>
                      <a:lin ang="5400000" scaled="0"/>
                    </a:gradFill>
                    <a:effectLst/>
                    <a:uLnTx/>
                    <a:uFillTx/>
                    <a:latin typeface="Segoe UI"/>
                    <a:ea typeface="+mn-ea"/>
                    <a:cs typeface="+mn-cs"/>
                  </a:endParaRPr>
                </a:p>
              </p:txBody>
            </p:sp>
          </p:grpSp>
          <p:grpSp>
            <p:nvGrpSpPr>
              <p:cNvPr id="27" name="Group 26"/>
              <p:cNvGrpSpPr/>
              <p:nvPr/>
            </p:nvGrpSpPr>
            <p:grpSpPr>
              <a:xfrm>
                <a:off x="918686" y="878292"/>
                <a:ext cx="347246" cy="425294"/>
                <a:chOff x="1230732" y="950786"/>
                <a:chExt cx="243376" cy="298078"/>
              </a:xfrm>
            </p:grpSpPr>
            <p:sp>
              <p:nvSpPr>
                <p:cNvPr id="26" name="Freeform 40"/>
                <p:cNvSpPr>
                  <a:spLocks noEditPoints="1"/>
                </p:cNvSpPr>
                <p:nvPr/>
              </p:nvSpPr>
              <p:spPr bwMode="auto">
                <a:xfrm>
                  <a:off x="1230732" y="950786"/>
                  <a:ext cx="243376" cy="298078"/>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Rectangle 2"/>
                <p:cNvSpPr/>
                <p:nvPr/>
              </p:nvSpPr>
              <p:spPr bwMode="auto">
                <a:xfrm>
                  <a:off x="1270548" y="1064419"/>
                  <a:ext cx="173488" cy="9286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26247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C461-AD73-4742-B526-CD846DA26969}"/>
              </a:ext>
            </a:extLst>
          </p:cNvPr>
          <p:cNvSpPr>
            <a:spLocks noGrp="1"/>
          </p:cNvSpPr>
          <p:nvPr>
            <p:ph type="title"/>
          </p:nvPr>
        </p:nvSpPr>
        <p:spPr>
          <a:xfrm>
            <a:off x="269240" y="3895726"/>
            <a:ext cx="3743960" cy="1828800"/>
          </a:xfrm>
        </p:spPr>
        <p:txBody>
          <a:bodyPr/>
          <a:lstStyle/>
          <a:p>
            <a:r>
              <a:rPr lang="en-US" dirty="0"/>
              <a:t>Developer </a:t>
            </a:r>
            <a:br>
              <a:rPr lang="en-US" dirty="0"/>
            </a:br>
            <a:r>
              <a:rPr lang="en-US" dirty="0"/>
              <a:t>resources</a:t>
            </a:r>
          </a:p>
        </p:txBody>
      </p:sp>
      <p:sp>
        <p:nvSpPr>
          <p:cNvPr id="35" name="Rectangle 34">
            <a:extLst>
              <a:ext uri="{FF2B5EF4-FFF2-40B4-BE49-F238E27FC236}">
                <a16:creationId xmlns:a16="http://schemas.microsoft.com/office/drawing/2014/main" id="{30330D68-BC54-4596-B072-5EF8EF56ABA9}"/>
              </a:ext>
            </a:extLst>
          </p:cNvPr>
          <p:cNvSpPr/>
          <p:nvPr/>
        </p:nvSpPr>
        <p:spPr bwMode="auto">
          <a:xfrm>
            <a:off x="5334351" y="488"/>
            <a:ext cx="6857650" cy="6855127"/>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Content Placeholder 6">
            <a:extLst>
              <a:ext uri="{FF2B5EF4-FFF2-40B4-BE49-F238E27FC236}">
                <a16:creationId xmlns:a16="http://schemas.microsoft.com/office/drawing/2014/main" id="{DA79D59A-A582-4A1F-B754-8C6238EA5941}"/>
              </a:ext>
            </a:extLst>
          </p:cNvPr>
          <p:cNvSpPr txBox="1">
            <a:spLocks/>
          </p:cNvSpPr>
          <p:nvPr/>
        </p:nvSpPr>
        <p:spPr>
          <a:xfrm>
            <a:off x="5583980" y="344431"/>
            <a:ext cx="6608020" cy="789731"/>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0"/>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Pricing</a:t>
            </a:r>
          </a:p>
          <a:p>
            <a:pPr marL="0"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https://azure.microsoft.com/en-us/pricing/details/cognitive-services/</a:t>
            </a:r>
            <a:endParaRPr lang="en-US" sz="2157">
              <a:gradFill>
                <a:gsLst>
                  <a:gs pos="10909">
                    <a:srgbClr val="3F3F3F"/>
                  </a:gs>
                  <a:gs pos="43000">
                    <a:srgbClr val="3F3F3F"/>
                  </a:gs>
                </a:gsLst>
                <a:lin ang="5400000" scaled="0"/>
              </a:gradFill>
              <a:cs typeface="Segoe UI" panose="020B0502040204020203" pitchFamily="34" charset="0"/>
            </a:endParaRPr>
          </a:p>
        </p:txBody>
      </p:sp>
      <p:sp>
        <p:nvSpPr>
          <p:cNvPr id="37" name="Content Placeholder 6">
            <a:extLst>
              <a:ext uri="{FF2B5EF4-FFF2-40B4-BE49-F238E27FC236}">
                <a16:creationId xmlns:a16="http://schemas.microsoft.com/office/drawing/2014/main" id="{8E9B5726-2527-437A-AE38-7DD58CF3C0E2}"/>
              </a:ext>
            </a:extLst>
          </p:cNvPr>
          <p:cNvSpPr txBox="1">
            <a:spLocks/>
          </p:cNvSpPr>
          <p:nvPr/>
        </p:nvSpPr>
        <p:spPr>
          <a:xfrm>
            <a:off x="5583980" y="1475703"/>
            <a:ext cx="6608020" cy="789015"/>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Documentation</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https://docs.microsoft.com/en-us/azure/#pivot=products&amp;panel=cognitive</a:t>
            </a:r>
          </a:p>
        </p:txBody>
      </p:sp>
      <p:sp>
        <p:nvSpPr>
          <p:cNvPr id="38" name="Content Placeholder 6">
            <a:extLst>
              <a:ext uri="{FF2B5EF4-FFF2-40B4-BE49-F238E27FC236}">
                <a16:creationId xmlns:a16="http://schemas.microsoft.com/office/drawing/2014/main" id="{719CF955-62E4-4604-B2E8-58A0223A96D7}"/>
              </a:ext>
            </a:extLst>
          </p:cNvPr>
          <p:cNvSpPr txBox="1">
            <a:spLocks/>
          </p:cNvSpPr>
          <p:nvPr/>
        </p:nvSpPr>
        <p:spPr>
          <a:xfrm>
            <a:off x="5583980" y="2655730"/>
            <a:ext cx="6608020" cy="1169189"/>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Client</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SDKs</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https://azure.microsoft.com/en-us/resources/samples/?sort=0&amp;term=cognitive+services https://github.com/southwood/project-oxford-python </a:t>
            </a:r>
          </a:p>
        </p:txBody>
      </p:sp>
      <p:sp>
        <p:nvSpPr>
          <p:cNvPr id="39" name="Content Placeholder 6">
            <a:extLst>
              <a:ext uri="{FF2B5EF4-FFF2-40B4-BE49-F238E27FC236}">
                <a16:creationId xmlns:a16="http://schemas.microsoft.com/office/drawing/2014/main" id="{C4CC7AFD-965D-49AE-A4C7-C9482B37B18C}"/>
              </a:ext>
            </a:extLst>
          </p:cNvPr>
          <p:cNvSpPr txBox="1">
            <a:spLocks/>
          </p:cNvSpPr>
          <p:nvPr/>
        </p:nvSpPr>
        <p:spPr>
          <a:xfrm>
            <a:off x="5583980" y="3990417"/>
            <a:ext cx="6608020" cy="1208307"/>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Example</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Code</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https://github.com/jsturtevant/happy-image-tester-django </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https://github.com/Microsoft/Cognitive-Face-Android https://github.com/Microsoft/Cognitive-Samples-IntelligentKiosk</a:t>
            </a:r>
          </a:p>
        </p:txBody>
      </p:sp>
      <p:sp>
        <p:nvSpPr>
          <p:cNvPr id="40" name="Content Placeholder 6">
            <a:extLst>
              <a:ext uri="{FF2B5EF4-FFF2-40B4-BE49-F238E27FC236}">
                <a16:creationId xmlns:a16="http://schemas.microsoft.com/office/drawing/2014/main" id="{643398A0-B78D-49F7-A324-109FCE55B877}"/>
              </a:ext>
            </a:extLst>
          </p:cNvPr>
          <p:cNvSpPr txBox="1">
            <a:spLocks/>
          </p:cNvSpPr>
          <p:nvPr/>
        </p:nvSpPr>
        <p:spPr>
          <a:xfrm>
            <a:off x="5583980" y="5380884"/>
            <a:ext cx="6608020" cy="1016818"/>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Join</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Our</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Community</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https://stackoverflow.com/questions/tagged/microsoft-cognitive</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https://cognitive.uservoice.com/</a:t>
            </a:r>
          </a:p>
        </p:txBody>
      </p:sp>
      <p:cxnSp>
        <p:nvCxnSpPr>
          <p:cNvPr id="41" name="Straight Connector 40">
            <a:extLst>
              <a:ext uri="{FF2B5EF4-FFF2-40B4-BE49-F238E27FC236}">
                <a16:creationId xmlns:a16="http://schemas.microsoft.com/office/drawing/2014/main" id="{13754B26-051F-44EC-9B4A-7EE02F2B7BB5}"/>
              </a:ext>
            </a:extLst>
          </p:cNvPr>
          <p:cNvCxnSpPr>
            <a:cxnSpLocks/>
          </p:cNvCxnSpPr>
          <p:nvPr/>
        </p:nvCxnSpPr>
        <p:spPr>
          <a:xfrm>
            <a:off x="5313186" y="1289098"/>
            <a:ext cx="6881928" cy="0"/>
          </a:xfrm>
          <a:prstGeom prst="line">
            <a:avLst/>
          </a:prstGeom>
          <a:noFill/>
          <a:ln w="25400" cap="flat" cmpd="sng" algn="ctr">
            <a:solidFill>
              <a:schemeClr val="accent1"/>
            </a:solidFill>
            <a:prstDash val="solid"/>
            <a:headEnd type="none"/>
            <a:tailEnd type="none"/>
          </a:ln>
          <a:effectLst/>
        </p:spPr>
      </p:cxnSp>
      <p:cxnSp>
        <p:nvCxnSpPr>
          <p:cNvPr id="42" name="Straight Connector 41">
            <a:extLst>
              <a:ext uri="{FF2B5EF4-FFF2-40B4-BE49-F238E27FC236}">
                <a16:creationId xmlns:a16="http://schemas.microsoft.com/office/drawing/2014/main" id="{7A4DC865-47A1-48D1-9DAD-B91242B2113B}"/>
              </a:ext>
            </a:extLst>
          </p:cNvPr>
          <p:cNvCxnSpPr>
            <a:cxnSpLocks/>
          </p:cNvCxnSpPr>
          <p:nvPr/>
        </p:nvCxnSpPr>
        <p:spPr>
          <a:xfrm>
            <a:off x="5313186" y="2484331"/>
            <a:ext cx="6881928" cy="0"/>
          </a:xfrm>
          <a:prstGeom prst="line">
            <a:avLst/>
          </a:prstGeom>
          <a:noFill/>
          <a:ln w="25400" cap="flat" cmpd="sng" algn="ctr">
            <a:solidFill>
              <a:schemeClr val="accent1"/>
            </a:solidFill>
            <a:prstDash val="solid"/>
            <a:headEnd type="none"/>
            <a:tailEnd type="none"/>
          </a:ln>
          <a:effectLst/>
        </p:spPr>
      </p:cxnSp>
      <p:cxnSp>
        <p:nvCxnSpPr>
          <p:cNvPr id="43" name="Straight Connector 42">
            <a:extLst>
              <a:ext uri="{FF2B5EF4-FFF2-40B4-BE49-F238E27FC236}">
                <a16:creationId xmlns:a16="http://schemas.microsoft.com/office/drawing/2014/main" id="{CF74AAAA-60D9-4AE7-B35B-DA737A7A9E75}"/>
              </a:ext>
            </a:extLst>
          </p:cNvPr>
          <p:cNvCxnSpPr>
            <a:cxnSpLocks/>
          </p:cNvCxnSpPr>
          <p:nvPr/>
        </p:nvCxnSpPr>
        <p:spPr>
          <a:xfrm>
            <a:off x="5313186" y="3996317"/>
            <a:ext cx="6881928" cy="0"/>
          </a:xfrm>
          <a:prstGeom prst="line">
            <a:avLst/>
          </a:prstGeom>
          <a:noFill/>
          <a:ln w="25400" cap="flat" cmpd="sng" algn="ctr">
            <a:solidFill>
              <a:schemeClr val="accent1"/>
            </a:solidFill>
            <a:prstDash val="solid"/>
            <a:headEnd type="none"/>
            <a:tailEnd type="none"/>
          </a:ln>
          <a:effectLst/>
        </p:spPr>
      </p:cxnSp>
      <p:cxnSp>
        <p:nvCxnSpPr>
          <p:cNvPr id="44" name="Straight Connector 43">
            <a:extLst>
              <a:ext uri="{FF2B5EF4-FFF2-40B4-BE49-F238E27FC236}">
                <a16:creationId xmlns:a16="http://schemas.microsoft.com/office/drawing/2014/main" id="{F2E9428A-BDA0-45B3-8077-D4EF9537B48C}"/>
              </a:ext>
            </a:extLst>
          </p:cNvPr>
          <p:cNvCxnSpPr>
            <a:cxnSpLocks/>
          </p:cNvCxnSpPr>
          <p:nvPr/>
        </p:nvCxnSpPr>
        <p:spPr>
          <a:xfrm>
            <a:off x="5313186" y="5212607"/>
            <a:ext cx="6881928" cy="0"/>
          </a:xfrm>
          <a:prstGeom prst="line">
            <a:avLst/>
          </a:prstGeom>
          <a:noFill/>
          <a:ln w="254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7527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chemeClr val="accent3"/>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accent2"/>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chemeClr val="accent1"/>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for your app</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10405906" y="1152105"/>
            <a:ext cx="1142838" cy="1142838"/>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623" y="1916247"/>
            <a:ext cx="12191377" cy="49417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50" y="1097858"/>
            <a:ext cx="1138482" cy="114267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70944" y="2011024"/>
            <a:ext cx="191969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334493"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334493" y="32483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334493" y="3612338"/>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334493" y="3976325"/>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334493"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334493" y="4340312"/>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0165" y="1097857"/>
            <a:ext cx="1138482" cy="114267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4169558" y="2011023"/>
            <a:ext cx="191969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4233108" y="3612338"/>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4233108"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4233108"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4233108" y="32483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8779" y="1097859"/>
            <a:ext cx="1138482" cy="114267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8068172" y="2011024"/>
            <a:ext cx="191969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8131722"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8131722" y="3248351"/>
            <a:ext cx="1792596" cy="1818714"/>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91440" rIns="89630" bIns="44808" numCol="1" spcCol="0" rtlCol="0" fromWordArt="0" anchor="t"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8131722"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8131722" y="5113276"/>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610950" y="1097858"/>
            <a:ext cx="1138299" cy="114267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2220251" y="2011024"/>
            <a:ext cx="1919696" cy="566452"/>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283801"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283801"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10767367" y="1440784"/>
            <a:ext cx="419916" cy="483709"/>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10017477" y="2022524"/>
            <a:ext cx="1919696" cy="566452"/>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400" b="1" i="0" u="none" strike="noStrike" kern="1200" cap="none" spc="0" normalizeH="0" baseline="0" noProof="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10081027" y="32483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10081027" y="3612338"/>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10081027" y="3976325"/>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Knowledge </a:t>
            </a:r>
            <a:b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b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10081027"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10081027"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10081027" y="4340312"/>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8131722" y="548549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8131722" y="5857716"/>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283801" y="3979969"/>
            <a:ext cx="1792596" cy="149255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91440" rIns="89630" bIns="44808" numCol="1" spcCol="0" rtlCol="0" fromWordArt="0" anchor="t"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Unified Speech</a:t>
            </a:r>
          </a:p>
          <a:p>
            <a:pPr marL="0" marR="0" lvl="0" indent="0" algn="ctr" defTabSz="860733" rtl="0" eaLnBrk="1" fontAlgn="auto" latinLnBrk="0" hangingPunct="1">
              <a:lnSpc>
                <a:spcPct val="90000"/>
              </a:lnSpc>
              <a:spcBef>
                <a:spcPts val="0"/>
              </a:spcBef>
              <a:spcAft>
                <a:spcPts val="0"/>
              </a:spcAft>
              <a:buClrTx/>
              <a:buSzTx/>
              <a:buFontTx/>
              <a:buNone/>
              <a:tabLst/>
              <a:defRPr/>
            </a:pPr>
            <a:endParaRPr kumimoji="0" lang="en-US" sz="1050" b="0" i="1" u="none" strike="noStrike" kern="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10081027" y="4704299"/>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10081027" y="5068286"/>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10081027" y="5432273"/>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10081027" y="579626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10081027" y="61602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9472" y="1097860"/>
            <a:ext cx="1138482" cy="1142677"/>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6118865" y="2011023"/>
            <a:ext cx="1919696" cy="566452"/>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6182415" y="2882100"/>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gradFill>
                <a:effectLst/>
                <a:uLnTx/>
                <a:uFillTx/>
                <a:latin typeface="Segoe UI"/>
                <a:ea typeface="+mn-ea"/>
                <a:cs typeface="+mn-cs"/>
              </a:rPr>
              <a:t>Custom Decision</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6182415" y="2520377"/>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err="1">
                <a:ln>
                  <a:noFill/>
                </a:ln>
                <a:gradFill>
                  <a:gsLst>
                    <a:gs pos="1250">
                      <a:srgbClr val="1A1A1A"/>
                    </a:gs>
                    <a:gs pos="100000">
                      <a:srgbClr val="1A1A1A"/>
                    </a:gs>
                  </a:gsLst>
                </a:gradFill>
                <a:effectLst/>
                <a:uLnTx/>
                <a:uFillTx/>
                <a:latin typeface="Segoe UI"/>
                <a:ea typeface="+mn-ea"/>
                <a:cs typeface="+mn-cs"/>
              </a:rPr>
              <a:t>QnA</a:t>
            </a:r>
            <a:r>
              <a:rPr kumimoji="0" lang="en-US" sz="1050" b="1" i="0" u="none" strike="noStrike" kern="0" cap="none" spc="0" normalizeH="0" baseline="0" noProof="0" dirty="0">
                <a:ln>
                  <a:noFill/>
                </a:ln>
                <a:gradFill>
                  <a:gsLst>
                    <a:gs pos="1250">
                      <a:srgbClr val="1A1A1A"/>
                    </a:gs>
                    <a:gs pos="100000">
                      <a:srgbClr val="1A1A1A"/>
                    </a:gs>
                  </a:gsLst>
                </a:gradFill>
                <a:effectLst/>
                <a:uLnTx/>
                <a:uFillTx/>
                <a:latin typeface="Segoe UI"/>
                <a:ea typeface="+mn-ea"/>
                <a:cs typeface="+mn-cs"/>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p:txBody>
          <a:bodyPr/>
          <a:lstStyle/>
          <a:p>
            <a:r>
              <a:rPr lang="en-US" altLang="en-US">
                <a:gradFill>
                  <a:gsLst>
                    <a:gs pos="1250">
                      <a:schemeClr val="bg1"/>
                    </a:gs>
                    <a:gs pos="100000">
                      <a:schemeClr val="bg1"/>
                    </a:gs>
                  </a:gsLst>
                  <a:lin ang="5400000" scaled="0"/>
                </a:gradFill>
              </a:rPr>
              <a:t>Microsoft Cognitive Services updates</a:t>
            </a:r>
            <a:endParaRPr lang="en-US">
              <a:gradFill>
                <a:gsLst>
                  <a:gs pos="1250">
                    <a:schemeClr val="bg1"/>
                  </a:gs>
                  <a:gs pos="100000">
                    <a:schemeClr val="bg1"/>
                  </a:gs>
                </a:gsLst>
                <a:lin ang="5400000" scaled="0"/>
              </a:gradFill>
            </a:endParaRP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2283800" y="3248351"/>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2283800" y="3612338"/>
            <a:ext cx="1792596"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05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2450213" y="4305065"/>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Speech to Text</a:t>
            </a:r>
            <a:br>
              <a:rPr lang="en-US" sz="1050" kern="0" dirty="0">
                <a:gradFill>
                  <a:gsLst>
                    <a:gs pos="1250">
                      <a:srgbClr val="1A1A1A"/>
                    </a:gs>
                    <a:gs pos="100000">
                      <a:srgbClr val="1A1A1A"/>
                    </a:gs>
                  </a:gsLst>
                  <a:lin ang="5400000" scaled="0"/>
                </a:gradFill>
              </a:rPr>
            </a:br>
            <a:r>
              <a:rPr lang="en-US" sz="800" kern="0" dirty="0">
                <a:gradFill>
                  <a:gsLst>
                    <a:gs pos="1250">
                      <a:srgbClr val="1A1A1A"/>
                    </a:gs>
                    <a:gs pos="100000">
                      <a:srgbClr val="1A1A1A"/>
                    </a:gs>
                  </a:gsLst>
                  <a:lin ang="5400000" scaled="0"/>
                </a:gradFill>
              </a:rPr>
              <a:t>w. Custom Speech</a:t>
            </a:r>
            <a:endParaRPr lang="en-US" sz="400" i="1" kern="0" dirty="0">
              <a:gradFill>
                <a:gsLst>
                  <a:gs pos="1250">
                    <a:srgbClr val="1A1A1A"/>
                  </a:gs>
                  <a:gs pos="100000">
                    <a:srgbClr val="1A1A1A"/>
                  </a:gs>
                </a:gsLst>
                <a:lin ang="5400000" scaled="0"/>
              </a:gradFill>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2450213" y="4660352"/>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Text to Speech</a:t>
            </a:r>
            <a:br>
              <a:rPr lang="en-US" sz="1050" kern="0" dirty="0">
                <a:gradFill>
                  <a:gsLst>
                    <a:gs pos="1250">
                      <a:srgbClr val="1A1A1A"/>
                    </a:gs>
                    <a:gs pos="100000">
                      <a:srgbClr val="1A1A1A"/>
                    </a:gs>
                  </a:gsLst>
                  <a:lin ang="5400000" scaled="0"/>
                </a:gradFill>
              </a:rPr>
            </a:br>
            <a:r>
              <a:rPr lang="en-US" sz="800" kern="0" dirty="0">
                <a:gradFill>
                  <a:gsLst>
                    <a:gs pos="1250">
                      <a:srgbClr val="1A1A1A"/>
                    </a:gs>
                    <a:gs pos="100000">
                      <a:srgbClr val="1A1A1A"/>
                    </a:gs>
                  </a:gsLst>
                  <a:lin ang="5400000" scaled="0"/>
                </a:gradFill>
              </a:rPr>
              <a:t>w. 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2450213" y="5015639"/>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Speech Translation</a:t>
            </a:r>
            <a:br>
              <a:rPr lang="en-US" sz="1050" kern="0" dirty="0">
                <a:gradFill>
                  <a:gsLst>
                    <a:gs pos="1250">
                      <a:srgbClr val="1A1A1A"/>
                    </a:gs>
                    <a:gs pos="100000">
                      <a:srgbClr val="1A1A1A"/>
                    </a:gs>
                  </a:gsLst>
                  <a:lin ang="5400000" scaled="0"/>
                </a:gradFill>
              </a:rPr>
            </a:br>
            <a:r>
              <a:rPr lang="en-US" sz="800" kern="0" dirty="0">
                <a:gradFill>
                  <a:gsLst>
                    <a:gs pos="1250">
                      <a:srgbClr val="1A1A1A"/>
                    </a:gs>
                    <a:gs pos="100000">
                      <a:srgbClr val="1A1A1A"/>
                    </a:gs>
                  </a:gsLst>
                  <a:lin ang="5400000" scaled="0"/>
                </a:gradFill>
              </a:rPr>
              <a:t>w. 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8304258" y="3569775"/>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8304258" y="3927192"/>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8304258" y="4284609"/>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8304258" y="4642026"/>
            <a:ext cx="1459772" cy="320040"/>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lvl="0" algn="ctr" defTabSz="860733">
              <a:lnSpc>
                <a:spcPct val="90000"/>
              </a:lnSpc>
              <a:defRPr/>
            </a:pPr>
            <a:r>
              <a:rPr lang="en-US" sz="1050" kern="0" dirty="0">
                <a:gradFill>
                  <a:gsLst>
                    <a:gs pos="1250">
                      <a:srgbClr val="1A1A1A"/>
                    </a:gs>
                    <a:gs pos="100000">
                      <a:srgbClr val="1A1A1A"/>
                    </a:gs>
                  </a:gsLst>
                  <a:lin ang="5400000" scaled="0"/>
                </a:gradFill>
              </a:rPr>
              <a:t>Video Search</a:t>
            </a:r>
            <a:endParaRPr lang="en-US" sz="1100" kern="0" dirty="0">
              <a:gradFill>
                <a:gsLst>
                  <a:gs pos="1250">
                    <a:srgbClr val="1A1A1A"/>
                  </a:gs>
                  <a:gs pos="100000">
                    <a:srgbClr val="1A1A1A"/>
                  </a:gs>
                </a:gsLst>
                <a:lin ang="5400000" scaled="0"/>
              </a:gradFill>
            </a:endParaRPr>
          </a:p>
        </p:txBody>
      </p:sp>
    </p:spTree>
    <p:extLst>
      <p:ext uri="{BB962C8B-B14F-4D97-AF65-F5344CB8AC3E}">
        <p14:creationId xmlns:p14="http://schemas.microsoft.com/office/powerpoint/2010/main" val="29306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3"/>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Cognitive Services capabilities</a:t>
            </a:r>
            <a:br>
              <a:rPr lang="en-US" dirty="0"/>
            </a:br>
            <a:r>
              <a:rPr lang="en-US" sz="2400" dirty="0"/>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algn="ctr" defTabSz="951004" fontAlgn="base">
                  <a:lnSpc>
                    <a:spcPct val="90000"/>
                  </a:lnSpc>
                  <a:spcBef>
                    <a:spcPct val="0"/>
                  </a:spcBef>
                  <a:spcAft>
                    <a:spcPts val="800"/>
                  </a:spcAft>
                  <a:defRPr/>
                </a:pPr>
                <a:r>
                  <a:rPr lang="en-US" sz="1100" kern="0" dirty="0">
                    <a:gradFill>
                      <a:gsLst>
                        <a:gs pos="1250">
                          <a:srgbClr val="1A1A1A"/>
                        </a:gs>
                        <a:gs pos="100000">
                          <a:srgbClr val="1A1A1A"/>
                        </a:gs>
                      </a:gsLst>
                      <a:lin ang="0" scaled="0"/>
                    </a:gradFill>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70833E-6 3.7037E-6 L 0.04674 3.7037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nvPr>
        </p:nvGraphicFramePr>
        <p:xfrm>
          <a:off x="2424" y="2531"/>
          <a:ext cx="1556" cy="1556"/>
        </p:xfrm>
        <a:graphic>
          <a:graphicData uri="http://schemas.openxmlformats.org/presentationml/2006/ole">
            <mc:AlternateContent xmlns:mc="http://schemas.openxmlformats.org/markup-compatibility/2006">
              <mc:Choice xmlns:v="urn:schemas-microsoft-com:vml" Requires="v">
                <p:oleObj spid="_x0000_s47110"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2424" y="2531"/>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ext uri="{D42A27DB-BD31-4B8C-83A1-F6EECF244321}">
                <p14:modId xmlns:p14="http://schemas.microsoft.com/office/powerpoint/2010/main" val="3393753425"/>
              </p:ext>
            </p:extLst>
          </p:nvPr>
        </p:nvGraphicFramePr>
        <p:xfrm>
          <a:off x="493993" y="4667570"/>
          <a:ext cx="2139392" cy="1057452"/>
        </p:xfrm>
        <a:graphic>
          <a:graphicData uri="http://schemas.openxmlformats.org/drawingml/2006/table">
            <a:tbl>
              <a:tblPr firstRow="1" bandRow="1"/>
              <a:tblGrid>
                <a:gridCol w="1111393">
                  <a:extLst>
                    <a:ext uri="{9D8B030D-6E8A-4147-A177-3AD203B41FA5}">
                      <a16:colId xmlns:a16="http://schemas.microsoft.com/office/drawing/2014/main" val="20000"/>
                    </a:ext>
                  </a:extLst>
                </a:gridCol>
                <a:gridCol w="1027999">
                  <a:extLst>
                    <a:ext uri="{9D8B030D-6E8A-4147-A177-3AD203B41FA5}">
                      <a16:colId xmlns:a16="http://schemas.microsoft.com/office/drawing/2014/main" val="20001"/>
                    </a:ext>
                  </a:extLst>
                </a:gridCol>
              </a:tblGrid>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137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7378361C-EDD6-4EC3-ACEA-2B3010346395}"/>
              </a:ext>
            </a:extLst>
          </p:cNvPr>
          <p:cNvGrpSpPr/>
          <p:nvPr/>
        </p:nvGrpSpPr>
        <p:grpSpPr>
          <a:xfrm>
            <a:off x="443854" y="1248859"/>
            <a:ext cx="2218629" cy="5051138"/>
            <a:chOff x="454375" y="1248859"/>
            <a:chExt cx="2218629" cy="5051138"/>
          </a:xfrm>
        </p:grpSpPr>
        <p:sp>
          <p:nvSpPr>
            <p:cNvPr id="17" name="Rectangle 16"/>
            <p:cNvSpPr/>
            <p:nvPr/>
          </p:nvSpPr>
          <p:spPr bwMode="auto">
            <a:xfrm>
              <a:off x="1664472" y="519074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81" name="Rectangle 80"/>
            <p:cNvSpPr/>
            <p:nvPr/>
          </p:nvSpPr>
          <p:spPr bwMode="auto">
            <a:xfrm>
              <a:off x="1830226" y="519074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1" name="Rectangle 90"/>
            <p:cNvSpPr/>
            <p:nvPr/>
          </p:nvSpPr>
          <p:spPr bwMode="auto">
            <a:xfrm>
              <a:off x="1995978" y="519074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4" name="Rectangle 103"/>
            <p:cNvSpPr/>
            <p:nvPr/>
          </p:nvSpPr>
          <p:spPr bwMode="auto">
            <a:xfrm>
              <a:off x="1664472" y="533097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70" name="Rectangle 69"/>
            <p:cNvSpPr/>
            <p:nvPr/>
          </p:nvSpPr>
          <p:spPr bwMode="auto">
            <a:xfrm>
              <a:off x="454375" y="1248859"/>
              <a:ext cx="2218629" cy="5051138"/>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328140"/>
              <a:ext cx="2122117" cy="1239947"/>
            </a:xfrm>
            <a:prstGeom prst="rect">
              <a:avLst/>
            </a:prstGeom>
          </p:spPr>
        </p:pic>
        <p:sp>
          <p:nvSpPr>
            <p:cNvPr id="79" name="Oval Callout 6"/>
            <p:cNvSpPr/>
            <p:nvPr/>
          </p:nvSpPr>
          <p:spPr bwMode="auto">
            <a:xfrm>
              <a:off x="1229721" y="1915078"/>
              <a:ext cx="1284879" cy="457062"/>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What is in the image or video?</a:t>
              </a:r>
            </a:p>
          </p:txBody>
        </p:sp>
        <p:sp>
          <p:nvSpPr>
            <p:cNvPr id="80" name="Pentagon 79"/>
            <p:cNvSpPr/>
            <p:nvPr/>
          </p:nvSpPr>
          <p:spPr bwMode="auto">
            <a:xfrm rot="5400000">
              <a:off x="13750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Computer Vision</a:t>
              </a:r>
            </a:p>
          </p:txBody>
        </p:sp>
      </p:grpSp>
      <p:grpSp>
        <p:nvGrpSpPr>
          <p:cNvPr id="15" name="Group 14">
            <a:extLst>
              <a:ext uri="{FF2B5EF4-FFF2-40B4-BE49-F238E27FC236}">
                <a16:creationId xmlns:a16="http://schemas.microsoft.com/office/drawing/2014/main" id="{10377B17-3D2F-4226-8BD8-3DD550191F37}"/>
              </a:ext>
            </a:extLst>
          </p:cNvPr>
          <p:cNvGrpSpPr/>
          <p:nvPr/>
        </p:nvGrpSpPr>
        <p:grpSpPr>
          <a:xfrm>
            <a:off x="454375" y="1295762"/>
            <a:ext cx="2218629" cy="478228"/>
            <a:chOff x="454375" y="1295762"/>
            <a:chExt cx="2218629" cy="478228"/>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t="13765"/>
            <a:stretch/>
          </p:blipFill>
          <p:spPr>
            <a:xfrm>
              <a:off x="2123297" y="1316928"/>
              <a:ext cx="530014" cy="457062"/>
            </a:xfrm>
            <a:prstGeom prst="rect">
              <a:avLst/>
            </a:prstGeom>
          </p:spPr>
        </p:pic>
      </p:grpSp>
      <p:grpSp>
        <p:nvGrpSpPr>
          <p:cNvPr id="10" name="Group 9">
            <a:extLst>
              <a:ext uri="{FF2B5EF4-FFF2-40B4-BE49-F238E27FC236}">
                <a16:creationId xmlns:a16="http://schemas.microsoft.com/office/drawing/2014/main" id="{369087AD-A19F-4746-8589-1B76D50F7D40}"/>
              </a:ext>
            </a:extLst>
          </p:cNvPr>
          <p:cNvGrpSpPr/>
          <p:nvPr/>
        </p:nvGrpSpPr>
        <p:grpSpPr>
          <a:xfrm>
            <a:off x="2748101" y="1295761"/>
            <a:ext cx="2218629" cy="5006291"/>
            <a:chOff x="2748101" y="1295761"/>
            <a:chExt cx="2218629" cy="5006291"/>
          </a:xfrm>
        </p:grpSpPr>
        <p:sp>
          <p:nvSpPr>
            <p:cNvPr id="92" name="Rectangle 91"/>
            <p:cNvSpPr/>
            <p:nvPr/>
          </p:nvSpPr>
          <p:spPr bwMode="auto">
            <a:xfrm>
              <a:off x="2748101"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7" name="Oval Callout 6"/>
            <p:cNvSpPr/>
            <p:nvPr/>
          </p:nvSpPr>
          <p:spPr bwMode="auto">
            <a:xfrm>
              <a:off x="3433764" y="1915078"/>
              <a:ext cx="1406430"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defTabSz="895709">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Give me directions to the nearest local branch</a:t>
              </a:r>
            </a:p>
          </p:txBody>
        </p:sp>
        <p:sp>
          <p:nvSpPr>
            <p:cNvPr id="100" name="Pentagon 99"/>
            <p:cNvSpPr/>
            <p:nvPr/>
          </p:nvSpPr>
          <p:spPr bwMode="auto">
            <a:xfrm rot="5400000">
              <a:off x="3668818"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Speech Service</a:t>
              </a:r>
            </a:p>
          </p:txBody>
        </p:sp>
        <p:grpSp>
          <p:nvGrpSpPr>
            <p:cNvPr id="47" name="Group 46"/>
            <p:cNvGrpSpPr/>
            <p:nvPr/>
          </p:nvGrpSpPr>
          <p:grpSpPr>
            <a:xfrm>
              <a:off x="2825290" y="3663978"/>
              <a:ext cx="2064251" cy="2012176"/>
              <a:chOff x="2067831" y="3143351"/>
              <a:chExt cx="1548408" cy="1509346"/>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32742">
                    <a:spcAft>
                      <a:spcPts val="575"/>
                    </a:spcAft>
                    <a:defRPr/>
                  </a:pPr>
                  <a:r>
                    <a:rPr lang="en-US" i="0" kern="1200" dirty="0">
                      <a:gradFill>
                        <a:gsLst>
                          <a:gs pos="70732">
                            <a:schemeClr val="tx1"/>
                          </a:gs>
                          <a:gs pos="50000">
                            <a:schemeClr val="tx1"/>
                          </a:gs>
                        </a:gsLst>
                        <a:lin ang="5400000" scaled="1"/>
                      </a:gradFill>
                      <a:latin typeface="Segoe UI"/>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defTabSz="932742">
                    <a:spcAft>
                      <a:spcPts val="575"/>
                    </a:spcAft>
                    <a:defRPr/>
                  </a:pPr>
                  <a:r>
                    <a:rPr lang="en-US" i="0" kern="1200" dirty="0">
                      <a:gradFill>
                        <a:gsLst>
                          <a:gs pos="70732">
                            <a:schemeClr val="tx1"/>
                          </a:gs>
                          <a:gs pos="50000">
                            <a:schemeClr val="tx1"/>
                          </a:gs>
                        </a:gsLst>
                        <a:lin ang="5400000" scaled="1"/>
                      </a:gradFill>
                      <a:latin typeface="Segoe UI"/>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p>
                  <a:pPr defTabSz="932742">
                    <a:lnSpc>
                      <a:spcPct val="90000"/>
                    </a:lnSpc>
                    <a:spcAft>
                      <a:spcPts val="575"/>
                    </a:spcAft>
                    <a:defRPr/>
                  </a:pPr>
                  <a:r>
                    <a:rPr lang="en-US" sz="1100" dirty="0">
                      <a:gradFill>
                        <a:gsLst>
                          <a:gs pos="70732">
                            <a:schemeClr val="tx1"/>
                          </a:gs>
                          <a:gs pos="50000">
                            <a:schemeClr val="tx1"/>
                          </a:gs>
                        </a:gsLst>
                        <a:lin ang="5400000" scaled="1"/>
                      </a:gradFill>
                      <a:latin typeface="Segoe UI"/>
                      <a:cs typeface="Segoe UI" panose="020B0502040204020203" pitchFamily="34" charset="0"/>
                    </a:rPr>
                    <a:t>Extract intent of user</a:t>
                  </a:r>
                </a:p>
              </p:txBody>
            </p:sp>
          </p:gr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6" name="Group 15">
            <a:extLst>
              <a:ext uri="{FF2B5EF4-FFF2-40B4-BE49-F238E27FC236}">
                <a16:creationId xmlns:a16="http://schemas.microsoft.com/office/drawing/2014/main" id="{059346EB-1F9E-4A9D-A778-7E67BC45B266}"/>
              </a:ext>
            </a:extLst>
          </p:cNvPr>
          <p:cNvGrpSpPr/>
          <p:nvPr/>
        </p:nvGrpSpPr>
        <p:grpSpPr>
          <a:xfrm>
            <a:off x="2748101" y="1248859"/>
            <a:ext cx="2218629" cy="519857"/>
            <a:chOff x="2748101" y="1248859"/>
            <a:chExt cx="2218629" cy="519857"/>
          </a:xfrm>
        </p:grpSpPr>
        <p:sp>
          <p:nvSpPr>
            <p:cNvPr id="71" name="Freeform 83"/>
            <p:cNvSpPr/>
            <p:nvPr/>
          </p:nvSpPr>
          <p:spPr bwMode="auto">
            <a:xfrm>
              <a:off x="2748101"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1" name="Group 10">
            <a:extLst>
              <a:ext uri="{FF2B5EF4-FFF2-40B4-BE49-F238E27FC236}">
                <a16:creationId xmlns:a16="http://schemas.microsoft.com/office/drawing/2014/main" id="{4295A720-7BF4-4961-B4B6-5CAB6F0A4852}"/>
              </a:ext>
            </a:extLst>
          </p:cNvPr>
          <p:cNvGrpSpPr/>
          <p:nvPr/>
        </p:nvGrpSpPr>
        <p:grpSpPr>
          <a:xfrm>
            <a:off x="584669" y="1295761"/>
            <a:ext cx="6642535" cy="5006291"/>
            <a:chOff x="584669" y="1295761"/>
            <a:chExt cx="6642535" cy="5006291"/>
          </a:xfrm>
        </p:grpSpPr>
        <p:sp>
          <p:nvSpPr>
            <p:cNvPr id="51" name="Rectangle 50"/>
            <p:cNvSpPr/>
            <p:nvPr/>
          </p:nvSpPr>
          <p:spPr bwMode="auto">
            <a:xfrm>
              <a:off x="5008575"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Oval Callout 6"/>
            <p:cNvSpPr/>
            <p:nvPr/>
          </p:nvSpPr>
          <p:spPr bwMode="auto">
            <a:xfrm>
              <a:off x="5800725" y="1915078"/>
              <a:ext cx="1220769"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defTabSz="895709">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Play today’s customer call recording</a:t>
              </a:r>
            </a:p>
          </p:txBody>
        </p:sp>
        <p:sp>
          <p:nvSpPr>
            <p:cNvPr id="54" name="Pentagon 53"/>
            <p:cNvSpPr/>
            <p:nvPr/>
          </p:nvSpPr>
          <p:spPr bwMode="auto">
            <a:xfrm rot="5400000">
              <a:off x="59292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Language Understanding</a:t>
              </a:r>
            </a:p>
          </p:txBody>
        </p:sp>
        <p:grpSp>
          <p:nvGrpSpPr>
            <p:cNvPr id="48" name="Group 47"/>
            <p:cNvGrpSpPr/>
            <p:nvPr/>
          </p:nvGrpSpPr>
          <p:grpSpPr>
            <a:xfrm>
              <a:off x="5338207" y="4700870"/>
              <a:ext cx="1655902" cy="926405"/>
              <a:chOff x="3964499" y="3921129"/>
              <a:chExt cx="1242103" cy="694902"/>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641336" y="-618134"/>
                  <a:ext cx="446735" cy="385116"/>
                </a:xfrm>
                <a:prstGeom prst="triangle">
                  <a:avLst/>
                </a:prstGeom>
                <a:noFill/>
                <a:ln w="190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21" name="TextBox 20"/>
              <p:cNvSpPr txBox="1"/>
              <p:nvPr/>
            </p:nvSpPr>
            <p:spPr>
              <a:xfrm>
                <a:off x="4297966" y="4291110"/>
                <a:ext cx="585580"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chemeClr val="tx1"/>
                        </a:gs>
                        <a:gs pos="50000">
                          <a:schemeClr val="tx1"/>
                        </a:gs>
                      </a:gsLst>
                      <a:lin ang="5400000" scaled="1"/>
                    </a:gradFill>
                    <a:effectLst/>
                    <a:uLnTx/>
                    <a:uFillTx/>
                    <a:latin typeface="Segoe UI"/>
                    <a:ea typeface="+mn-ea"/>
                    <a:cs typeface="Segoe UI" panose="020B0502040204020203" pitchFamily="34" charset="0"/>
                  </a:rPr>
                  <a:t>Now Playing</a:t>
                </a:r>
              </a:p>
            </p:txBody>
          </p:sp>
          <p:sp>
            <p:nvSpPr>
              <p:cNvPr id="62" name="TextBox 61"/>
              <p:cNvSpPr txBox="1"/>
              <p:nvPr/>
            </p:nvSpPr>
            <p:spPr>
              <a:xfrm>
                <a:off x="3964499" y="4501753"/>
                <a:ext cx="1242103"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a:ln>
                      <a:noFill/>
                    </a:ln>
                    <a:gradFill>
                      <a:gsLst>
                        <a:gs pos="70732">
                          <a:schemeClr val="tx1"/>
                        </a:gs>
                        <a:gs pos="50000">
                          <a:schemeClr val="tx1"/>
                        </a:gs>
                      </a:gsLst>
                      <a:lin ang="5400000" scaled="1"/>
                    </a:gradFill>
                    <a:effectLst/>
                    <a:uLnTx/>
                    <a:uFillTx/>
                    <a:latin typeface="Segoe UI"/>
                    <a:ea typeface="+mn-ea"/>
                    <a:cs typeface="Segoe UI" panose="020B0502040204020203" pitchFamily="34" charset="0"/>
                  </a:rPr>
                  <a:t>11/29/2016 Customer Call </a:t>
                </a:r>
              </a:p>
            </p:txBody>
          </p:sp>
        </p:grpSp>
        <p:sp>
          <p:nvSpPr>
            <p:cNvPr id="114" name="Pentagon 53"/>
            <p:cNvSpPr/>
            <p:nvPr/>
          </p:nvSpPr>
          <p:spPr bwMode="auto">
            <a:xfrm>
              <a:off x="5157665"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Natural Language Processing</a:t>
              </a:r>
            </a:p>
          </p:txBody>
        </p:sp>
        <p:sp>
          <p:nvSpPr>
            <p:cNvPr id="115" name="TextBox 7"/>
            <p:cNvSpPr txBox="1"/>
            <p:nvPr/>
          </p:nvSpPr>
          <p:spPr>
            <a:xfrm>
              <a:off x="5125341" y="3774845"/>
              <a:ext cx="2022731" cy="826615"/>
            </a:xfrm>
            <a:prstGeom prst="rect">
              <a:avLst/>
            </a:prstGeom>
            <a:noFill/>
            <a:ln w="25400">
              <a:solidFill>
                <a:srgbClr val="6E6E73">
                  <a:lumMod val="20000"/>
                  <a:lumOff val="80000"/>
                </a:srgbClr>
              </a:solidFill>
            </a:ln>
          </p:spPr>
          <p:txBody>
            <a:bodyPr wrap="square" lIns="175711" tIns="140569" rIns="175711" bIns="140569" rtlCol="0">
              <a:spAutoFit/>
            </a:bodyPr>
            <a:lstStyle/>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rPr>
                <a:t>Intent: </a:t>
              </a:r>
              <a:r>
                <a:rPr kumimoji="0" lang="en-US" sz="1175" b="0" i="0" u="none" strike="noStrike" kern="0" cap="none" spc="0" normalizeH="0" baseline="0" noProof="0" err="1">
                  <a:ln>
                    <a:noFill/>
                  </a:ln>
                  <a:solidFill>
                    <a:sysClr val="windowText" lastClr="000000"/>
                  </a:solidFill>
                  <a:effectLst/>
                  <a:uLnTx/>
                  <a:uFillTx/>
                  <a:latin typeface="Consolas" panose="020B0609020204030204" pitchFamily="49" charset="0"/>
                  <a:ea typeface="+mn-ea"/>
                  <a:cs typeface="Consolas" panose="020B0609020204030204" pitchFamily="49" charset="0"/>
                </a:rPr>
                <a:t>PlayCall</a:t>
              </a:r>
              <a:endPar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a:ln>
                    <a:noFill/>
                  </a:ln>
                  <a:gradFill>
                    <a:gsLst>
                      <a:gs pos="83582">
                        <a:srgbClr val="0078D7"/>
                      </a:gs>
                      <a:gs pos="62000">
                        <a:srgbClr val="0078D7"/>
                      </a:gs>
                    </a:gsLst>
                    <a:lin ang="5400000" scaled="0"/>
                  </a:gradFill>
                  <a:effectLst/>
                  <a:uLnTx/>
                  <a:uFillTx/>
                  <a:latin typeface="Consolas" panose="020B0609020204030204" pitchFamily="49" charset="0"/>
                  <a:ea typeface="+mn-ea"/>
                  <a:cs typeface="Consolas" panose="020B0609020204030204" pitchFamily="49" charset="0"/>
                </a:rPr>
                <a:t>Content: Customer#</a:t>
              </a: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err="1">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DateTime.date</a:t>
              </a:r>
              <a:r>
                <a:rPr kumimoji="0" lang="en-US" sz="1175" b="1" i="0" u="none" strike="noStrike" kern="0" cap="none" spc="0" normalizeH="0" baseline="0" noProof="0">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 today</a:t>
              </a:r>
            </a:p>
          </p:txBody>
        </p:sp>
        <p:sp>
          <p:nvSpPr>
            <p:cNvPr id="84" name="Pentagon 53">
              <a:extLst>
                <a:ext uri="{FF2B5EF4-FFF2-40B4-BE49-F238E27FC236}">
                  <a16:creationId xmlns:a16="http://schemas.microsoft.com/office/drawing/2014/main" id="{446EE46E-68C1-462D-A535-AD78B1D983CD}"/>
                </a:ext>
              </a:extLst>
            </p:cNvPr>
            <p:cNvSpPr/>
            <p:nvPr/>
          </p:nvSpPr>
          <p:spPr bwMode="auto">
            <a:xfrm>
              <a:off x="2859820"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Speech to text</a:t>
              </a:r>
            </a:p>
          </p:txBody>
        </p:sp>
        <p:sp>
          <p:nvSpPr>
            <p:cNvPr id="85" name="Pentagon 53">
              <a:extLst>
                <a:ext uri="{FF2B5EF4-FFF2-40B4-BE49-F238E27FC236}">
                  <a16:creationId xmlns:a16="http://schemas.microsoft.com/office/drawing/2014/main" id="{A0FCFCE5-9B91-4B2A-AD0A-054DA5AA0348}"/>
                </a:ext>
              </a:extLst>
            </p:cNvPr>
            <p:cNvSpPr/>
            <p:nvPr/>
          </p:nvSpPr>
          <p:spPr bwMode="auto">
            <a:xfrm>
              <a:off x="584669"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Intelligent Image insights</a:t>
              </a:r>
            </a:p>
          </p:txBody>
        </p:sp>
      </p:grpSp>
      <p:grpSp>
        <p:nvGrpSpPr>
          <p:cNvPr id="18" name="Group 17">
            <a:extLst>
              <a:ext uri="{FF2B5EF4-FFF2-40B4-BE49-F238E27FC236}">
                <a16:creationId xmlns:a16="http://schemas.microsoft.com/office/drawing/2014/main" id="{FF5C78FA-925A-4A86-A6E7-9B2F5302483B}"/>
              </a:ext>
            </a:extLst>
          </p:cNvPr>
          <p:cNvGrpSpPr/>
          <p:nvPr/>
        </p:nvGrpSpPr>
        <p:grpSpPr>
          <a:xfrm>
            <a:off x="5008575" y="1224846"/>
            <a:ext cx="2218629" cy="567881"/>
            <a:chOff x="5008575" y="1224846"/>
            <a:chExt cx="2218629" cy="567881"/>
          </a:xfrm>
        </p:grpSpPr>
        <p:sp>
          <p:nvSpPr>
            <p:cNvPr id="73" name="Freeform 118"/>
            <p:cNvSpPr/>
            <p:nvPr/>
          </p:nvSpPr>
          <p:spPr bwMode="auto">
            <a:xfrm>
              <a:off x="50085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12" name="Group 11">
            <a:extLst>
              <a:ext uri="{FF2B5EF4-FFF2-40B4-BE49-F238E27FC236}">
                <a16:creationId xmlns:a16="http://schemas.microsoft.com/office/drawing/2014/main" id="{6D91D67C-CCFF-470A-9919-5BEC3E6139E0}"/>
              </a:ext>
            </a:extLst>
          </p:cNvPr>
          <p:cNvGrpSpPr/>
          <p:nvPr/>
        </p:nvGrpSpPr>
        <p:grpSpPr>
          <a:xfrm>
            <a:off x="7269046" y="1295761"/>
            <a:ext cx="2218630" cy="5006291"/>
            <a:chOff x="7269046" y="1295761"/>
            <a:chExt cx="2218630" cy="5006291"/>
          </a:xfrm>
        </p:grpSpPr>
        <p:sp>
          <p:nvSpPr>
            <p:cNvPr id="82" name="Rectangle 81"/>
            <p:cNvSpPr/>
            <p:nvPr/>
          </p:nvSpPr>
          <p:spPr bwMode="auto">
            <a:xfrm>
              <a:off x="7269046"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Oval Callout 6"/>
            <p:cNvSpPr/>
            <p:nvPr/>
          </p:nvSpPr>
          <p:spPr bwMode="auto">
            <a:xfrm>
              <a:off x="8051801" y="1915078"/>
              <a:ext cx="1386366"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defTabSz="895709">
                <a:lnSpc>
                  <a:spcPct val="90000"/>
                </a:lnSpc>
              </a:pPr>
              <a:r>
                <a:rPr lang="en-US" sz="1100" b="1" kern="0" dirty="0" err="1">
                  <a:gradFill>
                    <a:gsLst>
                      <a:gs pos="84000">
                        <a:srgbClr val="3F3F3F"/>
                      </a:gs>
                      <a:gs pos="43000">
                        <a:srgbClr val="3F3F3F"/>
                      </a:gs>
                    </a:gsLst>
                    <a:lin ang="10800000" scaled="0"/>
                  </a:gradFill>
                  <a:latin typeface="Segoe UI"/>
                  <a:cs typeface="Segoe UI" pitchFamily="34" charset="0"/>
                </a:rPr>
                <a:t>QnA</a:t>
              </a:r>
              <a:r>
                <a:rPr lang="en-US" sz="1100" b="1" kern="0" dirty="0">
                  <a:gradFill>
                    <a:gsLst>
                      <a:gs pos="84000">
                        <a:srgbClr val="3F3F3F"/>
                      </a:gs>
                      <a:gs pos="43000">
                        <a:srgbClr val="3F3F3F"/>
                      </a:gs>
                    </a:gsLst>
                    <a:lin ang="10800000" scaled="0"/>
                  </a:gradFill>
                  <a:latin typeface="Segoe UI"/>
                  <a:cs typeface="Segoe UI" pitchFamily="34" charset="0"/>
                </a:rPr>
                <a:t> Pair </a:t>
              </a:r>
              <a:br>
                <a:rPr lang="en-US" sz="1100" b="1" kern="0" dirty="0">
                  <a:gradFill>
                    <a:gsLst>
                      <a:gs pos="84000">
                        <a:srgbClr val="3F3F3F"/>
                      </a:gs>
                      <a:gs pos="43000">
                        <a:srgbClr val="3F3F3F"/>
                      </a:gs>
                    </a:gsLst>
                    <a:lin ang="10800000" scaled="0"/>
                  </a:gradFill>
                  <a:latin typeface="Segoe UI"/>
                  <a:cs typeface="Segoe UI" pitchFamily="34" charset="0"/>
                </a:rPr>
              </a:br>
              <a:r>
                <a:rPr lang="en-US" sz="1100" b="1" kern="0" dirty="0">
                  <a:gradFill>
                    <a:gsLst>
                      <a:gs pos="84000">
                        <a:srgbClr val="3F3F3F"/>
                      </a:gs>
                      <a:gs pos="43000">
                        <a:srgbClr val="3F3F3F"/>
                      </a:gs>
                    </a:gsLst>
                    <a:lin ang="10800000" scaled="0"/>
                  </a:gradFill>
                  <a:latin typeface="Segoe UI"/>
                  <a:cs typeface="Segoe UI" pitchFamily="34" charset="0"/>
                </a:rPr>
                <a:t>of this site?</a:t>
              </a:r>
            </a:p>
          </p:txBody>
        </p:sp>
        <p:sp>
          <p:nvSpPr>
            <p:cNvPr id="87" name="Pentagon 86"/>
            <p:cNvSpPr/>
            <p:nvPr/>
          </p:nvSpPr>
          <p:spPr bwMode="auto">
            <a:xfrm rot="5400000">
              <a:off x="818976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err="1">
                  <a:gradFill>
                    <a:gsLst>
                      <a:gs pos="84000">
                        <a:srgbClr val="3F3F3F"/>
                      </a:gs>
                      <a:gs pos="43000">
                        <a:srgbClr val="3F3F3F"/>
                      </a:gs>
                    </a:gsLst>
                    <a:lin ang="10800000" scaled="0"/>
                  </a:gradFill>
                  <a:latin typeface="Segoe UI"/>
                  <a:cs typeface="Segoe UI" pitchFamily="34" charset="0"/>
                </a:rPr>
                <a:t>QnA</a:t>
              </a:r>
              <a:r>
                <a:rPr lang="en-US" sz="1100" b="1" kern="0" dirty="0">
                  <a:gradFill>
                    <a:gsLst>
                      <a:gs pos="84000">
                        <a:srgbClr val="3F3F3F"/>
                      </a:gs>
                      <a:gs pos="43000">
                        <a:srgbClr val="3F3F3F"/>
                      </a:gs>
                    </a:gsLst>
                    <a:lin ang="10800000" scaled="0"/>
                  </a:gradFill>
                  <a:latin typeface="Segoe UI"/>
                  <a:cs typeface="Segoe UI" pitchFamily="34" charset="0"/>
                </a:rPr>
                <a:t> Maker</a:t>
              </a:r>
            </a:p>
          </p:txBody>
        </p:sp>
        <p:sp>
          <p:nvSpPr>
            <p:cNvPr id="89" name="TextBox 7"/>
            <p:cNvSpPr txBox="1"/>
            <p:nvPr/>
          </p:nvSpPr>
          <p:spPr>
            <a:xfrm>
              <a:off x="7363472" y="3178852"/>
              <a:ext cx="1673535" cy="304699"/>
            </a:xfrm>
            <a:prstGeom prst="rect">
              <a:avLst/>
            </a:prstGeom>
            <a:noFill/>
            <a:ln>
              <a:noFill/>
            </a:ln>
          </p:spPr>
          <p:txBody>
            <a:bodyPr wrap="none" lIns="0" tIns="0" rIns="0" bIns="0" rtlCol="0">
              <a:spAutoFit/>
            </a:bodyPr>
            <a:lstStyle/>
            <a:p>
              <a:pPr marL="0" marR="0" lvl="1" indent="0" defTabSz="895709" fontAlgn="auto">
                <a:lnSpc>
                  <a:spcPct val="90000"/>
                </a:lnSpc>
                <a:spcBef>
                  <a:spcPts val="0"/>
                </a:spcBef>
                <a:spcAft>
                  <a:spcPts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Automatic extraction </a:t>
              </a:r>
              <a:br>
                <a:rPr lang="en-US" sz="1100" b="1" kern="0" dirty="0">
                  <a:gradFill>
                    <a:gsLst>
                      <a:gs pos="84000">
                        <a:srgbClr val="3F3F3F"/>
                      </a:gs>
                      <a:gs pos="43000">
                        <a:srgbClr val="3F3F3F"/>
                      </a:gs>
                    </a:gsLst>
                    <a:lin ang="10800000" scaled="0"/>
                  </a:gradFill>
                  <a:latin typeface="Segoe UI"/>
                  <a:cs typeface="Segoe UI" pitchFamily="34" charset="0"/>
                </a:rPr>
              </a:br>
              <a:r>
                <a:rPr lang="en-US" sz="1100" b="1" kern="0" dirty="0">
                  <a:gradFill>
                    <a:gsLst>
                      <a:gs pos="84000">
                        <a:srgbClr val="3F3F3F"/>
                      </a:gs>
                      <a:gs pos="43000">
                        <a:srgbClr val="3F3F3F"/>
                      </a:gs>
                    </a:gsLst>
                    <a:lin ang="10800000" scaled="0"/>
                  </a:gradFill>
                  <a:latin typeface="Segoe UI"/>
                  <a:cs typeface="Segoe UI" pitchFamily="34" charset="0"/>
                </a:rPr>
                <a:t>of questions and answers</a:t>
              </a:r>
            </a:p>
          </p:txBody>
        </p:sp>
      </p:grpSp>
      <p:grpSp>
        <p:nvGrpSpPr>
          <p:cNvPr id="23" name="Group 22">
            <a:extLst>
              <a:ext uri="{FF2B5EF4-FFF2-40B4-BE49-F238E27FC236}">
                <a16:creationId xmlns:a16="http://schemas.microsoft.com/office/drawing/2014/main" id="{BB9DC430-4802-4692-84A8-766FCDCD6B45}"/>
              </a:ext>
            </a:extLst>
          </p:cNvPr>
          <p:cNvGrpSpPr/>
          <p:nvPr/>
        </p:nvGrpSpPr>
        <p:grpSpPr>
          <a:xfrm>
            <a:off x="7269046" y="1273050"/>
            <a:ext cx="2218629" cy="518052"/>
            <a:chOff x="7269046" y="1273050"/>
            <a:chExt cx="2218629" cy="518052"/>
          </a:xfrm>
        </p:grpSpPr>
        <p:sp>
          <p:nvSpPr>
            <p:cNvPr id="77" name="Freeform 117"/>
            <p:cNvSpPr/>
            <p:nvPr/>
          </p:nvSpPr>
          <p:spPr bwMode="auto">
            <a:xfrm>
              <a:off x="7269046"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14" name="Group 13">
            <a:extLst>
              <a:ext uri="{FF2B5EF4-FFF2-40B4-BE49-F238E27FC236}">
                <a16:creationId xmlns:a16="http://schemas.microsoft.com/office/drawing/2014/main" id="{21F5793B-D1F0-4CC0-9EA1-9AB6E4700FA7}"/>
              </a:ext>
            </a:extLst>
          </p:cNvPr>
          <p:cNvGrpSpPr/>
          <p:nvPr/>
        </p:nvGrpSpPr>
        <p:grpSpPr>
          <a:xfrm>
            <a:off x="9529517" y="1295761"/>
            <a:ext cx="2218629" cy="5006291"/>
            <a:chOff x="9529517" y="1295761"/>
            <a:chExt cx="2218629" cy="5006291"/>
          </a:xfrm>
        </p:grpSpPr>
        <p:sp>
          <p:nvSpPr>
            <p:cNvPr id="60" name="Rectangle 59"/>
            <p:cNvSpPr/>
            <p:nvPr/>
          </p:nvSpPr>
          <p:spPr bwMode="auto">
            <a:xfrm>
              <a:off x="9529517"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Oval Callout 6"/>
            <p:cNvSpPr/>
            <p:nvPr/>
          </p:nvSpPr>
          <p:spPr bwMode="auto">
            <a:xfrm>
              <a:off x="10335284" y="1915078"/>
              <a:ext cx="1297915"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defTabSz="895709">
                <a:lnSpc>
                  <a:spcPct val="90000"/>
                </a:lnSpc>
              </a:pPr>
              <a:r>
                <a:rPr lang="en-US" sz="1100" b="1" kern="0" dirty="0">
                  <a:gradFill>
                    <a:gsLst>
                      <a:gs pos="84000">
                        <a:srgbClr val="3F3F3F"/>
                      </a:gs>
                      <a:gs pos="43000">
                        <a:srgbClr val="3F3F3F"/>
                      </a:gs>
                    </a:gsLst>
                    <a:lin ang="10800000" scaled="0"/>
                  </a:gradFill>
                  <a:latin typeface="Segoe UI"/>
                  <a:cs typeface="Segoe UI" pitchFamily="34" charset="0"/>
                </a:rPr>
                <a:t>Search for ‘fraud prevention’ </a:t>
              </a:r>
            </a:p>
          </p:txBody>
        </p:sp>
        <p:sp>
          <p:nvSpPr>
            <p:cNvPr id="65" name="Pentagon 64"/>
            <p:cNvSpPr/>
            <p:nvPr/>
          </p:nvSpPr>
          <p:spPr bwMode="auto">
            <a:xfrm rot="5400000">
              <a:off x="1045023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R="0" lvl="0" indent="0" defTabSz="895709" fontAlgn="base">
                <a:lnSpc>
                  <a:spcPct val="90000"/>
                </a:lnSpc>
                <a:spcBef>
                  <a:spcPct val="0"/>
                </a:spcBef>
                <a:spcAft>
                  <a:spcPct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Bing News Search</a:t>
              </a:r>
            </a:p>
          </p:txBody>
        </p:sp>
        <p:sp>
          <p:nvSpPr>
            <p:cNvPr id="107" name="TextBox 7"/>
            <p:cNvSpPr txBox="1"/>
            <p:nvPr/>
          </p:nvSpPr>
          <p:spPr>
            <a:xfrm>
              <a:off x="9663679" y="3165269"/>
              <a:ext cx="1461939" cy="152349"/>
            </a:xfrm>
            <a:prstGeom prst="rect">
              <a:avLst/>
            </a:prstGeom>
            <a:noFill/>
            <a:ln>
              <a:noFill/>
            </a:ln>
          </p:spPr>
          <p:txBody>
            <a:bodyPr wrap="none" lIns="0" tIns="0" rIns="0" bIns="0" rtlCol="0">
              <a:spAutoFit/>
            </a:bodyPr>
            <a:lstStyle/>
            <a:p>
              <a:pPr marL="0" marR="0" lvl="1" indent="0" defTabSz="895709" fontAlgn="auto">
                <a:lnSpc>
                  <a:spcPct val="90000"/>
                </a:lnSpc>
                <a:spcBef>
                  <a:spcPts val="0"/>
                </a:spcBef>
                <a:spcAft>
                  <a:spcPts val="0"/>
                </a:spcAft>
                <a:buClrTx/>
                <a:buSzTx/>
                <a:buFontTx/>
                <a:buNone/>
                <a:tabLst/>
                <a:defRPr/>
              </a:pPr>
              <a:r>
                <a:rPr lang="en-US" sz="1100" b="1" kern="0" dirty="0">
                  <a:gradFill>
                    <a:gsLst>
                      <a:gs pos="84000">
                        <a:srgbClr val="3F3F3F"/>
                      </a:gs>
                      <a:gs pos="43000">
                        <a:srgbClr val="3F3F3F"/>
                      </a:gs>
                    </a:gsLst>
                    <a:lin ang="10800000" scaled="0"/>
                  </a:gradFill>
                  <a:latin typeface="Segoe UI"/>
                  <a:cs typeface="Segoe UI" pitchFamily="34" charset="0"/>
                </a:rPr>
                <a:t>Intelligent web search</a:t>
              </a:r>
            </a:p>
          </p:txBody>
        </p:sp>
        <p:sp>
          <p:nvSpPr>
            <p:cNvPr id="117" name="Rectangle 116"/>
            <p:cNvSpPr/>
            <p:nvPr/>
          </p:nvSpPr>
          <p:spPr bwMode="auto">
            <a:xfrm>
              <a:off x="9999370" y="3458042"/>
              <a:ext cx="1697727" cy="556824"/>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Information Communications  Media Market News</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It also investigates the top three expected </a:t>
              </a:r>
              <a:r>
                <a:rPr kumimoji="0" lang="en-US" sz="600" b="1"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Fraud</a:t>
              </a: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 Detection and </a:t>
              </a:r>
              <a:r>
                <a:rPr kumimoji="0" lang="en-US" sz="600" b="1"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Prevention</a:t>
              </a: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3458042"/>
              <a:ext cx="422013" cy="557882"/>
            </a:xfrm>
            <a:prstGeom prst="rect">
              <a:avLst/>
            </a:prstGeom>
            <a:ln w="6350">
              <a:solidFill>
                <a:schemeClr val="bg2">
                  <a:lumMod val="85000"/>
                </a:schemeClr>
              </a:solidFill>
            </a:ln>
          </p:spPr>
        </p:pic>
        <p:sp>
          <p:nvSpPr>
            <p:cNvPr id="120" name="Rectangle 119"/>
            <p:cNvSpPr/>
            <p:nvPr/>
          </p:nvSpPr>
          <p:spPr bwMode="auto">
            <a:xfrm>
              <a:off x="9999370" y="4130613"/>
              <a:ext cx="1697727" cy="567927"/>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The Big Question: In-House or Outsourced Fraud Protection?</a:t>
              </a:r>
            </a:p>
            <a:p>
              <a:pPr defTabSz="1218996">
                <a:lnSpc>
                  <a:spcPct val="90000"/>
                </a:lnSpc>
                <a:spcAft>
                  <a:spcPts val="267"/>
                </a:spcAft>
                <a:defRPr/>
              </a:pPr>
              <a:r>
                <a:rPr lang="en-US" sz="600" dirty="0">
                  <a:gradFill>
                    <a:gsLst>
                      <a:gs pos="28455">
                        <a:schemeClr val="tx1"/>
                      </a:gs>
                      <a:gs pos="69000">
                        <a:schemeClr val="tx1"/>
                      </a:gs>
                    </a:gsLst>
                    <a:lin ang="10800000" scaled="0"/>
                  </a:gradFill>
                  <a:latin typeface="Segoe UI"/>
                  <a:cs typeface="Segoe UI Semibold" panose="020B0702040204020203" pitchFamily="34" charset="0"/>
                </a:rPr>
                <a:t>First, let’s point out that there is not one absolute answer—there are “pros” and “cons” </a:t>
              </a:r>
              <a:br>
                <a:rPr lang="en-US" sz="600" dirty="0">
                  <a:gradFill>
                    <a:gsLst>
                      <a:gs pos="28455">
                        <a:schemeClr val="tx1"/>
                      </a:gs>
                      <a:gs pos="69000">
                        <a:schemeClr val="tx1"/>
                      </a:gs>
                    </a:gsLst>
                    <a:lin ang="10800000" scaled="0"/>
                  </a:gradFill>
                  <a:latin typeface="Segoe UI"/>
                  <a:cs typeface="Segoe UI Semibold" panose="020B0702040204020203" pitchFamily="34" charset="0"/>
                </a:rPr>
              </a:br>
              <a:r>
                <a:rPr lang="en-US" sz="600" dirty="0">
                  <a:gradFill>
                    <a:gsLst>
                      <a:gs pos="28455">
                        <a:schemeClr val="tx1"/>
                      </a:gs>
                      <a:gs pos="69000">
                        <a:schemeClr val="tx1"/>
                      </a:gs>
                    </a:gsLst>
                    <a:lin ang="10800000" scaled="0"/>
                  </a:gradFill>
                  <a:latin typeface="Segoe UI"/>
                  <a:cs typeface="Segoe UI Semibold" panose="020B0702040204020203" pitchFamily="34" charset="0"/>
                </a:rPr>
                <a:t>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130614"/>
              <a:ext cx="417433" cy="569960"/>
            </a:xfrm>
            <a:prstGeom prst="rect">
              <a:avLst/>
            </a:prstGeom>
            <a:ln w="6350">
              <a:solidFill>
                <a:schemeClr val="bg2">
                  <a:lumMod val="85000"/>
                </a:schemeClr>
              </a:solidFill>
            </a:ln>
          </p:spPr>
        </p:pic>
        <p:sp>
          <p:nvSpPr>
            <p:cNvPr id="122" name="Rectangle 121"/>
            <p:cNvSpPr/>
            <p:nvPr/>
          </p:nvSpPr>
          <p:spPr bwMode="auto">
            <a:xfrm>
              <a:off x="9998417" y="4803186"/>
              <a:ext cx="1698680" cy="569960"/>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Michael heads fraud prevention tool. Online </a:t>
              </a:r>
              <a:b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br>
              <a:r>
                <a:rPr kumimoji="0" lang="en-US" sz="600" b="0" i="0" u="none" strike="noStrike" kern="1200" cap="none" spc="0" normalizeH="0" baseline="0" noProof="0" dirty="0">
                  <a:ln>
                    <a:noFill/>
                  </a:ln>
                  <a:gradFill>
                    <a:gsLst>
                      <a:gs pos="28455">
                        <a:schemeClr val="tx1"/>
                      </a:gs>
                      <a:gs pos="69000">
                        <a:schemeClr val="tx1"/>
                      </a:gs>
                    </a:gsLst>
                    <a:lin ang="10800000" scaled="0"/>
                  </a:gradFill>
                  <a:effectLst/>
                  <a:uLnTx/>
                  <a:uFillTx/>
                  <a:latin typeface="Segoe UI"/>
                  <a:ea typeface="+mn-ea"/>
                  <a:cs typeface="Segoe UI Semibold" panose="020B0702040204020203" pitchFamily="34" charset="0"/>
                </a:rPr>
                <a:t>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4803186"/>
              <a:ext cx="417433" cy="569960"/>
            </a:xfrm>
            <a:prstGeom prst="rect">
              <a:avLst/>
            </a:prstGeom>
            <a:ln w="6350">
              <a:solidFill>
                <a:schemeClr val="bg2">
                  <a:lumMod val="85000"/>
                </a:schemeClr>
              </a:solidFill>
            </a:ln>
          </p:spPr>
        </p:pic>
      </p:grpSp>
      <p:grpSp>
        <p:nvGrpSpPr>
          <p:cNvPr id="24" name="Group 23">
            <a:extLst>
              <a:ext uri="{FF2B5EF4-FFF2-40B4-BE49-F238E27FC236}">
                <a16:creationId xmlns:a16="http://schemas.microsoft.com/office/drawing/2014/main" id="{C23E73CA-2CBC-462F-85F7-9E07A0AA800A}"/>
              </a:ext>
            </a:extLst>
          </p:cNvPr>
          <p:cNvGrpSpPr/>
          <p:nvPr/>
        </p:nvGrpSpPr>
        <p:grpSpPr>
          <a:xfrm>
            <a:off x="9529517" y="1187622"/>
            <a:ext cx="2300095" cy="649534"/>
            <a:chOff x="9529517" y="1187622"/>
            <a:chExt cx="2300095" cy="649534"/>
          </a:xfrm>
        </p:grpSpPr>
        <p:sp>
          <p:nvSpPr>
            <p:cNvPr id="83" name="Freeform 97"/>
            <p:cNvSpPr/>
            <p:nvPr/>
          </p:nvSpPr>
          <p:spPr bwMode="auto">
            <a:xfrm>
              <a:off x="9529517"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101" name="speech_2">
            <a:extLst>
              <a:ext uri="{FF2B5EF4-FFF2-40B4-BE49-F238E27FC236}">
                <a16:creationId xmlns:a16="http://schemas.microsoft.com/office/drawing/2014/main" id="{70D6585B-3D52-4BED-8DF7-B8F5DE69A752}"/>
              </a:ext>
            </a:extLst>
          </p:cNvPr>
          <p:cNvSpPr>
            <a:spLocks noChangeAspect="1" noEditPoints="1"/>
          </p:cNvSpPr>
          <p:nvPr/>
        </p:nvSpPr>
        <p:spPr bwMode="auto">
          <a:xfrm>
            <a:off x="633265"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24" name="speech_2">
            <a:extLst>
              <a:ext uri="{FF2B5EF4-FFF2-40B4-BE49-F238E27FC236}">
                <a16:creationId xmlns:a16="http://schemas.microsoft.com/office/drawing/2014/main" id="{76FDF5A3-A12A-4FFC-A80E-F5214C66A98E}"/>
              </a:ext>
            </a:extLst>
          </p:cNvPr>
          <p:cNvSpPr>
            <a:spLocks noChangeAspect="1" noEditPoints="1"/>
          </p:cNvSpPr>
          <p:nvPr/>
        </p:nvSpPr>
        <p:spPr bwMode="auto">
          <a:xfrm>
            <a:off x="5187576" y="2032447"/>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27" name="speech_2">
            <a:extLst>
              <a:ext uri="{FF2B5EF4-FFF2-40B4-BE49-F238E27FC236}">
                <a16:creationId xmlns:a16="http://schemas.microsoft.com/office/drawing/2014/main" id="{77A4BCF8-3147-4FEE-8785-0D7F10F2B695}"/>
              </a:ext>
            </a:extLst>
          </p:cNvPr>
          <p:cNvSpPr>
            <a:spLocks noChangeAspect="1" noEditPoints="1"/>
          </p:cNvSpPr>
          <p:nvPr/>
        </p:nvSpPr>
        <p:spPr bwMode="auto">
          <a:xfrm>
            <a:off x="7437744"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0" name="speech_2">
            <a:extLst>
              <a:ext uri="{FF2B5EF4-FFF2-40B4-BE49-F238E27FC236}">
                <a16:creationId xmlns:a16="http://schemas.microsoft.com/office/drawing/2014/main" id="{E0392146-F6D4-4EAE-A4C2-32E296161402}"/>
              </a:ext>
            </a:extLst>
          </p:cNvPr>
          <p:cNvSpPr>
            <a:spLocks noChangeAspect="1" noEditPoints="1"/>
          </p:cNvSpPr>
          <p:nvPr/>
        </p:nvSpPr>
        <p:spPr bwMode="auto">
          <a:xfrm>
            <a:off x="9703787"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25" name="Group 24">
            <a:extLst>
              <a:ext uri="{FF2B5EF4-FFF2-40B4-BE49-F238E27FC236}">
                <a16:creationId xmlns:a16="http://schemas.microsoft.com/office/drawing/2014/main" id="{08196353-E5AF-4679-9F0A-B541719F9F51}"/>
              </a:ext>
            </a:extLst>
          </p:cNvPr>
          <p:cNvGrpSpPr/>
          <p:nvPr/>
        </p:nvGrpSpPr>
        <p:grpSpPr>
          <a:xfrm>
            <a:off x="2886608" y="2024510"/>
            <a:ext cx="932917" cy="2094200"/>
            <a:chOff x="2886608" y="2024510"/>
            <a:chExt cx="932917" cy="2094200"/>
          </a:xfrm>
        </p:grpSpPr>
        <p:sp>
          <p:nvSpPr>
            <p:cNvPr id="111" name="speech_2">
              <a:extLst>
                <a:ext uri="{FF2B5EF4-FFF2-40B4-BE49-F238E27FC236}">
                  <a16:creationId xmlns:a16="http://schemas.microsoft.com/office/drawing/2014/main" id="{938B8581-647F-4794-98A4-EA73D5FDA24A}"/>
                </a:ext>
              </a:extLst>
            </p:cNvPr>
            <p:cNvSpPr>
              <a:spLocks noChangeAspect="1" noEditPoints="1"/>
            </p:cNvSpPr>
            <p:nvPr/>
          </p:nvSpPr>
          <p:spPr bwMode="auto">
            <a:xfrm>
              <a:off x="2886608" y="20245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5" name="speech_2">
              <a:extLst>
                <a:ext uri="{FF2B5EF4-FFF2-40B4-BE49-F238E27FC236}">
                  <a16:creationId xmlns:a16="http://schemas.microsoft.com/office/drawing/2014/main" id="{D3698E87-DCC2-45A8-9FD0-867702C3E5E8}"/>
                </a:ext>
              </a:extLst>
            </p:cNvPr>
            <p:cNvSpPr>
              <a:spLocks noChangeAspect="1" noEditPoints="1"/>
            </p:cNvSpPr>
            <p:nvPr/>
          </p:nvSpPr>
          <p:spPr bwMode="auto">
            <a:xfrm>
              <a:off x="2886608" y="36794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43" name="speech_2">
              <a:extLst>
                <a:ext uri="{FF2B5EF4-FFF2-40B4-BE49-F238E27FC236}">
                  <a16:creationId xmlns:a16="http://schemas.microsoft.com/office/drawing/2014/main" id="{1169166E-C8E3-4469-B5B3-E89F861884B0}"/>
                </a:ext>
              </a:extLst>
            </p:cNvPr>
            <p:cNvSpPr>
              <a:spLocks noChangeAspect="1" noEditPoints="1"/>
            </p:cNvSpPr>
            <p:nvPr/>
          </p:nvSpPr>
          <p:spPr bwMode="auto">
            <a:xfrm>
              <a:off x="3029483" y="37937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F9F9F9"/>
            </a:solidFill>
            <a:ln w="19050"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44" name="arrow_15">
              <a:extLst>
                <a:ext uri="{FF2B5EF4-FFF2-40B4-BE49-F238E27FC236}">
                  <a16:creationId xmlns:a16="http://schemas.microsoft.com/office/drawing/2014/main" id="{415DFA54-1986-471D-9B2C-0BA603CF9569}"/>
                </a:ext>
              </a:extLst>
            </p:cNvPr>
            <p:cNvSpPr>
              <a:spLocks noChangeAspect="1" noEditPoints="1"/>
            </p:cNvSpPr>
            <p:nvPr/>
          </p:nvSpPr>
          <p:spPr bwMode="auto">
            <a:xfrm>
              <a:off x="3548999" y="3790783"/>
              <a:ext cx="270526" cy="26929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pic>
        <p:nvPicPr>
          <p:cNvPr id="2" name="Picture 1">
            <a:extLst>
              <a:ext uri="{FF2B5EF4-FFF2-40B4-BE49-F238E27FC236}">
                <a16:creationId xmlns:a16="http://schemas.microsoft.com/office/drawing/2014/main" id="{3B1E3BA0-90C0-4D61-BC1B-84F513C05990}"/>
              </a:ext>
            </a:extLst>
          </p:cNvPr>
          <p:cNvPicPr>
            <a:picLocks noChangeAspect="1"/>
          </p:cNvPicPr>
          <p:nvPr/>
        </p:nvPicPr>
        <p:blipFill rotWithShape="1">
          <a:blip r:embed="rId14"/>
          <a:srcRect t="1642" b="1269"/>
          <a:stretch/>
        </p:blipFill>
        <p:spPr>
          <a:xfrm>
            <a:off x="7411542" y="3676467"/>
            <a:ext cx="1875922" cy="1828984"/>
          </a:xfrm>
          <a:prstGeom prst="rect">
            <a:avLst/>
          </a:prstGeom>
        </p:spPr>
      </p:pic>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79167E-6 -0.02986 L -1.45833E-6 -3.33333E-6 " pathEditMode="relative" rAng="0" ptsTypes="AA">
                                      <p:cBhvr>
                                        <p:cTn id="9" dur="500" fill="hold"/>
                                        <p:tgtEl>
                                          <p:spTgt spid="15"/>
                                        </p:tgtEl>
                                        <p:attrNameLst>
                                          <p:attrName>ppt_x</p:attrName>
                                          <p:attrName>ppt_y</p:attrName>
                                        </p:attrNameLst>
                                      </p:cBhvr>
                                      <p:rCtr x="-117" y="166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decel="100000" fill="hold" nodeType="withEffect">
                                  <p:stCondLst>
                                    <p:cond delay="0"/>
                                  </p:stCondLst>
                                  <p:childTnLst>
                                    <p:animMotion origin="layout" path="M -3.75E-6 0.0419 L -3.75E-6 -2.96296E-6 " pathEditMode="relative" rAng="0" ptsTypes="AA">
                                      <p:cBhvr>
                                        <p:cTn id="14" dur="500" fill="hold"/>
                                        <p:tgtEl>
                                          <p:spTgt spid="8"/>
                                        </p:tgtEl>
                                        <p:attrNameLst>
                                          <p:attrName>ppt_x</p:attrName>
                                          <p:attrName>ppt_y</p:attrName>
                                        </p:attrNameLst>
                                      </p:cBhvr>
                                      <p:rCtr x="0" y="-2106"/>
                                    </p:animMotion>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64" presetClass="path" presetSubtype="0" decel="100000" fill="hold" nodeType="withEffect">
                                  <p:stCondLst>
                                    <p:cond delay="0"/>
                                  </p:stCondLst>
                                  <p:childTnLst>
                                    <p:animMotion origin="layout" path="M -2.5E-6 0.0419 L -2.5E-6 -2.96296E-6 " pathEditMode="relative" rAng="0" ptsTypes="AA">
                                      <p:cBhvr>
                                        <p:cTn id="19" dur="500" fill="hold"/>
                                        <p:tgtEl>
                                          <p:spTgt spid="75"/>
                                        </p:tgtEl>
                                        <p:attrNameLst>
                                          <p:attrName>ppt_x</p:attrName>
                                          <p:attrName>ppt_y</p:attrName>
                                        </p:attrNameLst>
                                      </p:cBhvr>
                                      <p:rCtr x="0" y="-210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nodeType="withEffect">
                                  <p:stCondLst>
                                    <p:cond delay="150"/>
                                  </p:stCondLst>
                                  <p:childTnLst>
                                    <p:animMotion origin="layout" path="M -3.75E-6 0.0419 L -3.75E-6 -2.96296E-6 " pathEditMode="relative" rAng="0" ptsTypes="AA">
                                      <p:cBhvr>
                                        <p:cTn id="24" dur="500" fill="hold"/>
                                        <p:tgtEl>
                                          <p:spTgt spid="10"/>
                                        </p:tgtEl>
                                        <p:attrNameLst>
                                          <p:attrName>ppt_x</p:attrName>
                                          <p:attrName>ppt_y</p:attrName>
                                        </p:attrNameLst>
                                      </p:cBhvr>
                                      <p:rCtr x="0" y="-2106"/>
                                    </p:animMotion>
                                  </p:childTnLst>
                                </p:cTn>
                              </p:par>
                              <p:par>
                                <p:cTn id="25" presetID="10" presetClass="entr" presetSubtype="0" fill="hold" nodeType="withEffect">
                                  <p:stCondLst>
                                    <p:cond delay="1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150"/>
                                  </p:stCondLst>
                                  <p:childTnLst>
                                    <p:animMotion origin="layout" path="M 4.79167E-6 -0.02986 L -1.45833E-6 -3.33333E-6 " pathEditMode="relative" rAng="0" ptsTypes="AA">
                                      <p:cBhvr>
                                        <p:cTn id="29" dur="500" fill="hold"/>
                                        <p:tgtEl>
                                          <p:spTgt spid="16"/>
                                        </p:tgtEl>
                                        <p:attrNameLst>
                                          <p:attrName>ppt_x</p:attrName>
                                          <p:attrName>ppt_y</p:attrName>
                                        </p:attrNameLst>
                                      </p:cBhvr>
                                      <p:rCtr x="-117" y="1667"/>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300"/>
                                  </p:stCondLst>
                                  <p:childTnLst>
                                    <p:animMotion origin="layout" path="M -2.5E-6 0.04189 L -2.5E-6 4.81481E-6 " pathEditMode="relative" rAng="0" ptsTypes="AA">
                                      <p:cBhvr>
                                        <p:cTn id="34" dur="500" fill="hold"/>
                                        <p:tgtEl>
                                          <p:spTgt spid="11"/>
                                        </p:tgtEl>
                                        <p:attrNameLst>
                                          <p:attrName>ppt_x</p:attrName>
                                          <p:attrName>ppt_y</p:attrName>
                                        </p:attrNameLst>
                                      </p:cBhvr>
                                      <p:rCtr x="0" y="-2106"/>
                                    </p:animMotion>
                                  </p:childTnLst>
                                </p:cTn>
                              </p:par>
                              <p:par>
                                <p:cTn id="35" presetID="10" presetClass="entr" presetSubtype="0" fill="hold" nodeType="withEffect">
                                  <p:stCondLst>
                                    <p:cond delay="3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300"/>
                                  </p:stCondLst>
                                  <p:childTnLst>
                                    <p:animMotion origin="layout" path="M 4.79167E-6 -0.02986 L -1.45833E-6 -3.33333E-6 " pathEditMode="relative" rAng="0" ptsTypes="AA">
                                      <p:cBhvr>
                                        <p:cTn id="39" dur="500" fill="hold"/>
                                        <p:tgtEl>
                                          <p:spTgt spid="18"/>
                                        </p:tgtEl>
                                        <p:attrNameLst>
                                          <p:attrName>ppt_x</p:attrName>
                                          <p:attrName>ppt_y</p:attrName>
                                        </p:attrNameLst>
                                      </p:cBhvr>
                                      <p:rCtr x="-117" y="1667"/>
                                    </p:animMotion>
                                  </p:childTnLst>
                                </p:cTn>
                              </p:par>
                              <p:par>
                                <p:cTn id="40" presetID="10" presetClass="entr" presetSubtype="0" fill="hold" nodeType="withEffect">
                                  <p:stCondLst>
                                    <p:cond delay="4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4" presetClass="path" presetSubtype="0" decel="100000" fill="hold" nodeType="withEffect">
                                  <p:stCondLst>
                                    <p:cond delay="450"/>
                                  </p:stCondLst>
                                  <p:childTnLst>
                                    <p:animMotion origin="layout" path="M -3.75E-6 0.0419 L -3.75E-6 -2.96296E-6 " pathEditMode="relative" rAng="0" ptsTypes="AA">
                                      <p:cBhvr>
                                        <p:cTn id="44" dur="500" fill="hold"/>
                                        <p:tgtEl>
                                          <p:spTgt spid="12"/>
                                        </p:tgtEl>
                                        <p:attrNameLst>
                                          <p:attrName>ppt_x</p:attrName>
                                          <p:attrName>ppt_y</p:attrName>
                                        </p:attrNameLst>
                                      </p:cBhvr>
                                      <p:rCtr x="0" y="-2106"/>
                                    </p:animMotion>
                                  </p:childTnLst>
                                </p:cTn>
                              </p:par>
                              <p:par>
                                <p:cTn id="45" presetID="10" presetClass="entr" presetSubtype="0" fill="hold"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64" presetClass="path" presetSubtype="0" decel="100000" fill="hold" nodeType="withEffect">
                                  <p:stCondLst>
                                    <p:cond delay="450"/>
                                  </p:stCondLst>
                                  <p:childTnLst>
                                    <p:animMotion origin="layout" path="M -3.75E-6 0.0419 L -3.75E-6 -2.96296E-6 " pathEditMode="relative" rAng="0" ptsTypes="AA">
                                      <p:cBhvr>
                                        <p:cTn id="49" dur="500" fill="hold"/>
                                        <p:tgtEl>
                                          <p:spTgt spid="2"/>
                                        </p:tgtEl>
                                        <p:attrNameLst>
                                          <p:attrName>ppt_x</p:attrName>
                                          <p:attrName>ppt_y</p:attrName>
                                        </p:attrNameLst>
                                      </p:cBhvr>
                                      <p:rCtr x="0" y="-2106"/>
                                    </p:animMotion>
                                  </p:childTnLst>
                                </p:cTn>
                              </p:par>
                              <p:par>
                                <p:cTn id="50" presetID="10" presetClass="entr" presetSubtype="0" fill="hold" nodeType="withEffect">
                                  <p:stCondLst>
                                    <p:cond delay="4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450"/>
                                  </p:stCondLst>
                                  <p:childTnLst>
                                    <p:animMotion origin="layout" path="M 4.79167E-6 -0.02986 L -1.45833E-6 -3.33333E-6 " pathEditMode="relative" rAng="0" ptsTypes="AA">
                                      <p:cBhvr>
                                        <p:cTn id="54" dur="500" fill="hold"/>
                                        <p:tgtEl>
                                          <p:spTgt spid="23"/>
                                        </p:tgtEl>
                                        <p:attrNameLst>
                                          <p:attrName>ppt_x</p:attrName>
                                          <p:attrName>ppt_y</p:attrName>
                                        </p:attrNameLst>
                                      </p:cBhvr>
                                      <p:rCtr x="-117" y="1667"/>
                                    </p:animMotion>
                                  </p:childTnLst>
                                </p:cTn>
                              </p:par>
                              <p:par>
                                <p:cTn id="55" presetID="10" presetClass="entr" presetSubtype="0" fill="hold" nodeType="withEffect">
                                  <p:stCondLst>
                                    <p:cond delay="6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64" presetClass="path" presetSubtype="0" decel="100000" fill="hold" nodeType="withEffect">
                                  <p:stCondLst>
                                    <p:cond delay="600"/>
                                  </p:stCondLst>
                                  <p:childTnLst>
                                    <p:animMotion origin="layout" path="M 3.95833E-6 0.04189 L 3.95833E-6 4.81481E-6 " pathEditMode="relative" rAng="0" ptsTypes="AA">
                                      <p:cBhvr>
                                        <p:cTn id="59" dur="500" fill="hold"/>
                                        <p:tgtEl>
                                          <p:spTgt spid="14"/>
                                        </p:tgtEl>
                                        <p:attrNameLst>
                                          <p:attrName>ppt_x</p:attrName>
                                          <p:attrName>ppt_y</p:attrName>
                                        </p:attrNameLst>
                                      </p:cBhvr>
                                      <p:rCtr x="0" y="-2106"/>
                                    </p:animMotion>
                                  </p:childTnLst>
                                </p:cTn>
                              </p:par>
                              <p:par>
                                <p:cTn id="60" presetID="10" presetClass="entr" presetSubtype="0" fill="hold" nodeType="withEffect">
                                  <p:stCondLst>
                                    <p:cond delay="6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decel="100000" fill="hold" nodeType="withEffect">
                                  <p:stCondLst>
                                    <p:cond delay="600"/>
                                  </p:stCondLst>
                                  <p:childTnLst>
                                    <p:animMotion origin="layout" path="M 4.79167E-6 -0.02986 L -1.45833E-6 -3.33333E-6 " pathEditMode="relative" rAng="0" ptsTypes="AA">
                                      <p:cBhvr>
                                        <p:cTn id="64" dur="500" fill="hold"/>
                                        <p:tgtEl>
                                          <p:spTgt spid="24"/>
                                        </p:tgtEl>
                                        <p:attrNameLst>
                                          <p:attrName>ppt_x</p:attrName>
                                          <p:attrName>ppt_y</p:attrName>
                                        </p:attrNameLst>
                                      </p:cBhvr>
                                      <p:rCtr x="-117" y="1667"/>
                                    </p:animMotion>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64" presetClass="path" presetSubtype="0" decel="100000" fill="hold" grpId="1" nodeType="withEffect">
                                  <p:stCondLst>
                                    <p:cond delay="0"/>
                                  </p:stCondLst>
                                  <p:childTnLst>
                                    <p:animMotion origin="layout" path="M -3.75E-6 0.0419 L -3.75E-6 -2.96296E-6 " pathEditMode="relative" rAng="0" ptsTypes="AA">
                                      <p:cBhvr>
                                        <p:cTn id="69" dur="500" fill="hold"/>
                                        <p:tgtEl>
                                          <p:spTgt spid="101"/>
                                        </p:tgtEl>
                                        <p:attrNameLst>
                                          <p:attrName>ppt_x</p:attrName>
                                          <p:attrName>ppt_y</p:attrName>
                                        </p:attrNameLst>
                                      </p:cBhvr>
                                      <p:rCtr x="0" y="-2106"/>
                                    </p:animMotion>
                                  </p:childTnLst>
                                </p:cTn>
                              </p:par>
                              <p:par>
                                <p:cTn id="70" presetID="10" presetClass="entr" presetSubtype="0" fill="hold" nodeType="withEffect">
                                  <p:stCondLst>
                                    <p:cond delay="15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64" presetClass="path" presetSubtype="0" decel="100000" fill="hold" nodeType="withEffect">
                                  <p:stCondLst>
                                    <p:cond delay="150"/>
                                  </p:stCondLst>
                                  <p:childTnLst>
                                    <p:animMotion origin="layout" path="M -3.75E-6 0.0419 L -3.75E-6 -2.96296E-6 " pathEditMode="relative" rAng="0" ptsTypes="AA">
                                      <p:cBhvr>
                                        <p:cTn id="74" dur="500" fill="hold"/>
                                        <p:tgtEl>
                                          <p:spTgt spid="25"/>
                                        </p:tgtEl>
                                        <p:attrNameLst>
                                          <p:attrName>ppt_x</p:attrName>
                                          <p:attrName>ppt_y</p:attrName>
                                        </p:attrNameLst>
                                      </p:cBhvr>
                                      <p:rCtr x="0" y="-2106"/>
                                    </p:animMotion>
                                  </p:childTnLst>
                                </p:cTn>
                              </p:par>
                              <p:par>
                                <p:cTn id="75" presetID="10" presetClass="entr" presetSubtype="0" fill="hold" grpId="0" nodeType="withEffect">
                                  <p:stCondLst>
                                    <p:cond delay="30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500"/>
                                        <p:tgtEl>
                                          <p:spTgt spid="124"/>
                                        </p:tgtEl>
                                      </p:cBhvr>
                                    </p:animEffect>
                                  </p:childTnLst>
                                </p:cTn>
                              </p:par>
                              <p:par>
                                <p:cTn id="78" presetID="64" presetClass="path" presetSubtype="0" decel="100000" fill="hold" grpId="1" nodeType="withEffect">
                                  <p:stCondLst>
                                    <p:cond delay="300"/>
                                  </p:stCondLst>
                                  <p:childTnLst>
                                    <p:animMotion origin="layout" path="M -2.91667E-6 0.04189 L -2.91667E-6 4.81481E-6 " pathEditMode="relative" rAng="0" ptsTypes="AA">
                                      <p:cBhvr>
                                        <p:cTn id="79" dur="500" fill="hold"/>
                                        <p:tgtEl>
                                          <p:spTgt spid="124"/>
                                        </p:tgtEl>
                                        <p:attrNameLst>
                                          <p:attrName>ppt_x</p:attrName>
                                          <p:attrName>ppt_y</p:attrName>
                                        </p:attrNameLst>
                                      </p:cBhvr>
                                      <p:rCtr x="0" y="-2106"/>
                                    </p:animMotion>
                                  </p:childTnLst>
                                </p:cTn>
                              </p:par>
                              <p:par>
                                <p:cTn id="80" presetID="10" presetClass="entr" presetSubtype="0" fill="hold" grpId="0" nodeType="withEffect">
                                  <p:stCondLst>
                                    <p:cond delay="45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par>
                                <p:cTn id="83" presetID="64" presetClass="path" presetSubtype="0" decel="100000" fill="hold" grpId="1" nodeType="withEffect">
                                  <p:stCondLst>
                                    <p:cond delay="450"/>
                                  </p:stCondLst>
                                  <p:childTnLst>
                                    <p:animMotion origin="layout" path="M -3.75E-6 0.0419 L -3.75E-6 -2.96296E-6 " pathEditMode="relative" rAng="0" ptsTypes="AA">
                                      <p:cBhvr>
                                        <p:cTn id="84" dur="500" fill="hold"/>
                                        <p:tgtEl>
                                          <p:spTgt spid="127"/>
                                        </p:tgtEl>
                                        <p:attrNameLst>
                                          <p:attrName>ppt_x</p:attrName>
                                          <p:attrName>ppt_y</p:attrName>
                                        </p:attrNameLst>
                                      </p:cBhvr>
                                      <p:rCtr x="0" y="-2106"/>
                                    </p:animMotion>
                                  </p:childTnLst>
                                </p:cTn>
                              </p:par>
                              <p:par>
                                <p:cTn id="85" presetID="10" presetClass="entr" presetSubtype="0" fill="hold" grpId="0" nodeType="withEffect">
                                  <p:stCondLst>
                                    <p:cond delay="60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64" presetClass="path" presetSubtype="0" decel="100000" fill="hold" grpId="1" nodeType="withEffect">
                                  <p:stCondLst>
                                    <p:cond delay="600"/>
                                  </p:stCondLst>
                                  <p:childTnLst>
                                    <p:animMotion origin="layout" path="M -3.75E-6 0.0419 L -3.75E-6 -2.96296E-6 " pathEditMode="relative" rAng="0" ptsTypes="AA">
                                      <p:cBhvr>
                                        <p:cTn id="89" dur="500" fill="hold"/>
                                        <p:tgtEl>
                                          <p:spTgt spid="1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24" grpId="0" animBg="1"/>
      <p:bldP spid="124" grpId="1" animBg="1"/>
      <p:bldP spid="127" grpId="0" animBg="1"/>
      <p:bldP spid="127" grpId="1" animBg="1"/>
      <p:bldP spid="130" grpId="0" animBg="1"/>
      <p:bldP spid="13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Cognitive Services Available in Power BI</a:t>
            </a:r>
            <a:br>
              <a:rPr lang="en-US" dirty="0"/>
            </a:br>
            <a:r>
              <a:rPr lang="en-US" sz="2400" dirty="0"/>
              <a:t>These services are available to Power BI dataflows in a “turn key” fashion.</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algn="ctr" defTabSz="951004" fontAlgn="base">
                  <a:lnSpc>
                    <a:spcPct val="90000"/>
                  </a:lnSpc>
                  <a:spcBef>
                    <a:spcPct val="0"/>
                  </a:spcBef>
                  <a:spcAft>
                    <a:spcPts val="800"/>
                  </a:spcAft>
                  <a:defRPr/>
                </a:pPr>
                <a:r>
                  <a:rPr lang="en-US" sz="1100" kern="0" dirty="0">
                    <a:gradFill>
                      <a:gsLst>
                        <a:gs pos="1250">
                          <a:srgbClr val="1A1A1A"/>
                        </a:gs>
                        <a:gs pos="100000">
                          <a:srgbClr val="1A1A1A"/>
                        </a:gs>
                      </a:gsLst>
                      <a:lin ang="0" scaled="0"/>
                    </a:gradFill>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
        <p:nvSpPr>
          <p:cNvPr id="12" name="Rectangle 11">
            <a:extLst>
              <a:ext uri="{FF2B5EF4-FFF2-40B4-BE49-F238E27FC236}">
                <a16:creationId xmlns:a16="http://schemas.microsoft.com/office/drawing/2014/main" id="{77E6E7FD-D206-4D20-915C-3543A00BD0D9}"/>
              </a:ext>
            </a:extLst>
          </p:cNvPr>
          <p:cNvSpPr/>
          <p:nvPr/>
        </p:nvSpPr>
        <p:spPr bwMode="auto">
          <a:xfrm>
            <a:off x="609600" y="2943383"/>
            <a:ext cx="1581584" cy="56643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ln w="22225">
                <a:solidFill>
                  <a:schemeClr val="accent2"/>
                </a:solidFill>
                <a:prstDash val="solid"/>
              </a:ln>
              <a:solidFill>
                <a:schemeClr val="accent2">
                  <a:lumMod val="40000"/>
                  <a:lumOff val="60000"/>
                </a:schemeClr>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AB5A4FD-F892-47C5-BFAD-962AC3F60C37}"/>
              </a:ext>
            </a:extLst>
          </p:cNvPr>
          <p:cNvSpPr/>
          <p:nvPr/>
        </p:nvSpPr>
        <p:spPr bwMode="auto">
          <a:xfrm>
            <a:off x="5180434" y="2957239"/>
            <a:ext cx="1866946" cy="9283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ln w="22225">
                <a:solidFill>
                  <a:schemeClr val="accent2"/>
                </a:solidFill>
                <a:prstDash val="solid"/>
              </a:ln>
              <a:solidFill>
                <a:schemeClr val="accent2">
                  <a:lumMod val="40000"/>
                  <a:lumOff val="60000"/>
                </a:schemeClr>
              </a:solidFill>
              <a:ea typeface="Segoe UI" pitchFamily="34" charset="0"/>
              <a:cs typeface="Segoe UI" pitchFamily="34" charset="0"/>
            </a:endParaRPr>
          </a:p>
        </p:txBody>
      </p:sp>
    </p:spTree>
    <p:extLst>
      <p:ext uri="{BB962C8B-B14F-4D97-AF65-F5344CB8AC3E}">
        <p14:creationId xmlns:p14="http://schemas.microsoft.com/office/powerpoint/2010/main" val="439189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70833E-6 3.7037E-6 L 0.04674 3.7037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dirty="0">
                <a:gradFill>
                  <a:gsLst>
                    <a:gs pos="1250">
                      <a:srgbClr val="353535"/>
                    </a:gs>
                    <a:gs pos="100000">
                      <a:srgbClr val="353535"/>
                    </a:gs>
                  </a:gsLst>
                  <a:lin ang="5400000" scaled="0"/>
                </a:gradFill>
                <a:latin typeface="Segoe UI Light"/>
              </a:rPr>
              <a:t>Vision</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Rectangle 1">
            <a:extLst>
              <a:ext uri="{FF2B5EF4-FFF2-40B4-BE49-F238E27FC236}">
                <a16:creationId xmlns:a16="http://schemas.microsoft.com/office/drawing/2014/main" id="{78EB74E5-823C-4DAE-93D6-5055FA61BBA7}"/>
              </a:ext>
            </a:extLst>
          </p:cNvPr>
          <p:cNvSpPr/>
          <p:nvPr/>
        </p:nvSpPr>
        <p:spPr>
          <a:xfrm>
            <a:off x="489052" y="2014817"/>
            <a:ext cx="8227245" cy="1077218"/>
          </a:xfrm>
          <a:prstGeom prst="rect">
            <a:avLst/>
          </a:prstGeom>
        </p:spPr>
        <p:txBody>
          <a:bodyPr wrap="square">
            <a:spAutoFit/>
          </a:bodyPr>
          <a:lstStyle/>
          <a:p>
            <a:r>
              <a:rPr lang="en-US" sz="3200" dirty="0">
                <a:gradFill>
                  <a:gsLst>
                    <a:gs pos="2326">
                      <a:schemeClr val="tx1"/>
                    </a:gs>
                    <a:gs pos="30000">
                      <a:schemeClr val="tx1"/>
                    </a:gs>
                  </a:gsLst>
                  <a:lin ang="5400000" scaled="1"/>
                </a:gradFill>
                <a:latin typeface="+mj-lt"/>
              </a:rPr>
              <a:t>Image-processing algorithms to smartly identify, caption, and moderate your pictures</a:t>
            </a:r>
          </a:p>
        </p:txBody>
      </p:sp>
      <p:pic>
        <p:nvPicPr>
          <p:cNvPr id="12" name="Picture 11">
            <a:extLst>
              <a:ext uri="{FF2B5EF4-FFF2-40B4-BE49-F238E27FC236}">
                <a16:creationId xmlns:a16="http://schemas.microsoft.com/office/drawing/2014/main" id="{BE9F310A-1C5A-4E1B-ABA5-E8803A3AB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7" y="3387201"/>
            <a:ext cx="8227245" cy="2274645"/>
          </a:xfrm>
          <a:prstGeom prst="rect">
            <a:avLst/>
          </a:prstGeom>
        </p:spPr>
      </p:pic>
    </p:spTree>
    <p:extLst>
      <p:ext uri="{BB962C8B-B14F-4D97-AF65-F5344CB8AC3E}">
        <p14:creationId xmlns:p14="http://schemas.microsoft.com/office/powerpoint/2010/main" val="40974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63" presetClass="path" presetSubtype="0" decel="100000" fill="hold" grpId="1" nodeType="withEffect">
                                  <p:stCondLst>
                                    <p:cond delay="0"/>
                                  </p:stCondLst>
                                  <p:childTnLst>
                                    <p:animMotion origin="layout" path="M -0.02617 -2.96296E-6 L -1.66667E-6 -2.96296E-6 " pathEditMode="relative" rAng="0" ptsTypes="AA">
                                      <p:cBhvr>
                                        <p:cTn id="9" dur="500" fill="hold"/>
                                        <p:tgtEl>
                                          <p:spTgt spid="44"/>
                                        </p:tgtEl>
                                        <p:attrNameLst>
                                          <p:attrName>ppt_x</p:attrName>
                                          <p:attrName>ppt_y</p:attrName>
                                        </p:attrNameLst>
                                      </p:cBhvr>
                                      <p:rCtr x="1302"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nodeType="withEffect">
                                  <p:stCondLst>
                                    <p:cond delay="0"/>
                                  </p:stCondLst>
                                  <p:childTnLst>
                                    <p:animMotion origin="layout" path="M -0.02617 -2.96296E-6 L 2.08333E-6 -2.96296E-6 " pathEditMode="relative" rAng="0" ptsTypes="AA">
                                      <p:cBhvr>
                                        <p:cTn id="14" dur="500" fill="hold"/>
                                        <p:tgtEl>
                                          <p:spTgt spid="3"/>
                                        </p:tgtEl>
                                        <p:attrNameLst>
                                          <p:attrName>ppt_x</p:attrName>
                                          <p:attrName>ppt_y</p:attrName>
                                        </p:attrNameLst>
                                      </p:cBhvr>
                                      <p:rCtr x="1302"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3" presetClass="path" presetSubtype="0" decel="100000" fill="hold" grpId="1" nodeType="withEffect">
                                  <p:stCondLst>
                                    <p:cond delay="0"/>
                                  </p:stCondLst>
                                  <p:childTnLst>
                                    <p:animMotion origin="layout" path="M -0.02617 -2.22222E-6 L -3.95833E-6 -2.22222E-6 " pathEditMode="relative" rAng="0" ptsTypes="AA">
                                      <p:cBhvr>
                                        <p:cTn id="19" dur="500" fill="hold"/>
                                        <p:tgtEl>
                                          <p:spTgt spid="2"/>
                                        </p:tgtEl>
                                        <p:attrNameLst>
                                          <p:attrName>ppt_x</p:attrName>
                                          <p:attrName>ppt_y</p:attrName>
                                        </p:attrNameLst>
                                      </p:cBhvr>
                                      <p:rCtr x="1302" y="0"/>
                                    </p:animMotion>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2E3872F5-BC37-4668-994E-2B780FCE87EA}"/>
              </a:ext>
            </a:extLst>
          </p:cNvPr>
          <p:cNvSpPr txBox="1">
            <a:spLocks/>
          </p:cNvSpPr>
          <p:nvPr/>
        </p:nvSpPr>
        <p:spPr>
          <a:xfrm>
            <a:off x="1189705" y="253599"/>
            <a:ext cx="10755405" cy="957998"/>
          </a:xfrm>
          <a:prstGeom prst="rect">
            <a:avLst/>
          </a:prstGeom>
          <a:solidFill>
            <a:schemeClr val="bg1">
              <a:lumMod val="95000"/>
            </a:schemeClr>
          </a:solidFill>
        </p:spPr>
        <p:txBody>
          <a:bodyPr vert="horz" wrap="square" lIns="179259" tIns="89630" rIns="143407" bIns="8963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181">
              <a:defRPr/>
            </a:pPr>
            <a:r>
              <a:rPr lang="en-US" sz="4800">
                <a:gradFill>
                  <a:gsLst>
                    <a:gs pos="1250">
                      <a:srgbClr val="353535"/>
                    </a:gs>
                    <a:gs pos="100000">
                      <a:srgbClr val="353535"/>
                    </a:gs>
                  </a:gsLst>
                  <a:lin ang="5400000" scaled="0"/>
                </a:gradFill>
                <a:latin typeface="Segoe UI Light"/>
              </a:rPr>
              <a:t>Vision</a:t>
            </a:r>
          </a:p>
        </p:txBody>
      </p:sp>
      <p:sp>
        <p:nvSpPr>
          <p:cNvPr id="57" name="TextBox 56"/>
          <p:cNvSpPr txBox="1"/>
          <p:nvPr/>
        </p:nvSpPr>
        <p:spPr>
          <a:xfrm>
            <a:off x="3375019" y="4861397"/>
            <a:ext cx="2176454" cy="501041"/>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Content Moderator</a:t>
            </a:r>
          </a:p>
        </p:txBody>
      </p:sp>
      <p:sp>
        <p:nvSpPr>
          <p:cNvPr id="58" name="TextBox 57"/>
          <p:cNvSpPr txBox="1"/>
          <p:nvPr/>
        </p:nvSpPr>
        <p:spPr>
          <a:xfrm>
            <a:off x="6417226" y="4861397"/>
            <a:ext cx="2609840"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 Vision</a:t>
            </a:r>
            <a:endParaRPr lang="en-US" sz="1567"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endParaRPr>
          </a:p>
        </p:txBody>
      </p:sp>
      <p:sp>
        <p:nvSpPr>
          <p:cNvPr id="59" name="TextBox 58"/>
          <p:cNvSpPr txBox="1"/>
          <p:nvPr/>
        </p:nvSpPr>
        <p:spPr>
          <a:xfrm>
            <a:off x="5087578" y="2536801"/>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67" b="1">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Video Indexer</a:t>
            </a:r>
          </a:p>
        </p:txBody>
      </p:sp>
      <p:sp>
        <p:nvSpPr>
          <p:cNvPr id="4" name="Rectangle 3">
            <a:extLst>
              <a:ext uri="{FF2B5EF4-FFF2-40B4-BE49-F238E27FC236}">
                <a16:creationId xmlns:a16="http://schemas.microsoft.com/office/drawing/2014/main" id="{69A7FE57-AB94-4DBE-A18F-8A77D36EE5CC}"/>
              </a:ext>
            </a:extLst>
          </p:cNvPr>
          <p:cNvSpPr/>
          <p:nvPr/>
        </p:nvSpPr>
        <p:spPr>
          <a:xfrm>
            <a:off x="5016593" y="2982629"/>
            <a:ext cx="2318424" cy="479807"/>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Process and extract smart insights from videos</a:t>
            </a:r>
          </a:p>
        </p:txBody>
      </p:sp>
      <p:sp>
        <p:nvSpPr>
          <p:cNvPr id="29" name="Rectangle 28">
            <a:extLst>
              <a:ext uri="{FF2B5EF4-FFF2-40B4-BE49-F238E27FC236}">
                <a16:creationId xmlns:a16="http://schemas.microsoft.com/office/drawing/2014/main" id="{4EED9C97-4676-4146-BA4C-FC209D054AF1}"/>
              </a:ext>
            </a:extLst>
          </p:cNvPr>
          <p:cNvSpPr/>
          <p:nvPr/>
        </p:nvSpPr>
        <p:spPr>
          <a:xfrm>
            <a:off x="6307224" y="5320653"/>
            <a:ext cx="2829845" cy="673551"/>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Customizable web service </a:t>
            </a:r>
            <a:b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that learns to recognize </a:t>
            </a:r>
            <a:b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specific content in imagery </a:t>
            </a:r>
          </a:p>
        </p:txBody>
      </p:sp>
      <p:sp>
        <p:nvSpPr>
          <p:cNvPr id="30" name="Rectangle 29">
            <a:extLst>
              <a:ext uri="{FF2B5EF4-FFF2-40B4-BE49-F238E27FC236}">
                <a16:creationId xmlns:a16="http://schemas.microsoft.com/office/drawing/2014/main" id="{A12632B5-F48C-41F4-BF72-F9A276D3655F}"/>
              </a:ext>
            </a:extLst>
          </p:cNvPr>
          <p:cNvSpPr/>
          <p:nvPr/>
        </p:nvSpPr>
        <p:spPr>
          <a:xfrm>
            <a:off x="3017314" y="5320653"/>
            <a:ext cx="2891865" cy="673551"/>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Machine-assisted moderation </a:t>
            </a:r>
            <a:b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b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of text and images, augmented with human review tools</a:t>
            </a:r>
          </a:p>
        </p:txBody>
      </p:sp>
      <p:sp>
        <p:nvSpPr>
          <p:cNvPr id="127" name="TextBox 126"/>
          <p:cNvSpPr txBox="1"/>
          <p:nvPr/>
        </p:nvSpPr>
        <p:spPr>
          <a:xfrm>
            <a:off x="1616464" y="2536801"/>
            <a:ext cx="2399055" cy="501134"/>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Computer Vision</a:t>
            </a:r>
          </a:p>
        </p:txBody>
      </p:sp>
      <p:sp>
        <p:nvSpPr>
          <p:cNvPr id="20" name="Rectangle 19"/>
          <p:cNvSpPr/>
          <p:nvPr/>
        </p:nvSpPr>
        <p:spPr>
          <a:xfrm>
            <a:off x="1676180" y="2982629"/>
            <a:ext cx="2279623" cy="479807"/>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Distill actionable information from images </a:t>
            </a:r>
          </a:p>
        </p:txBody>
      </p:sp>
      <p:sp>
        <p:nvSpPr>
          <p:cNvPr id="135" name="TextBox 134"/>
          <p:cNvSpPr txBox="1"/>
          <p:nvPr/>
        </p:nvSpPr>
        <p:spPr>
          <a:xfrm>
            <a:off x="8281336" y="2536801"/>
            <a:ext cx="2176454" cy="501135"/>
          </a:xfrm>
          <a:prstGeom prst="rect">
            <a:avLst/>
          </a:prstGeom>
          <a:noFill/>
        </p:spPr>
        <p:txBody>
          <a:bodyPr wrap="square" lIns="175736" tIns="140589" rIns="175736" bIns="140589" rtlCol="0" anchor="ctr">
            <a:spAutoFit/>
          </a:bodyPr>
          <a:lstStyle/>
          <a:p>
            <a:pPr algn="ctr" defTabSz="914139">
              <a:lnSpc>
                <a:spcPct val="90000"/>
              </a:lnSpc>
              <a:spcAft>
                <a:spcPts val="575"/>
              </a:spcAft>
              <a:defRPr/>
            </a:pPr>
            <a:r>
              <a:rPr lang="en-US" sz="1550" b="1"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Face</a:t>
            </a:r>
          </a:p>
        </p:txBody>
      </p:sp>
      <p:sp>
        <p:nvSpPr>
          <p:cNvPr id="136" name="Rectangle 135"/>
          <p:cNvSpPr/>
          <p:nvPr/>
        </p:nvSpPr>
        <p:spPr>
          <a:xfrm>
            <a:off x="7988056" y="2982629"/>
            <a:ext cx="2763014" cy="674031"/>
          </a:xfrm>
          <a:prstGeom prst="rect">
            <a:avLst/>
          </a:prstGeom>
        </p:spPr>
        <p:txBody>
          <a:bodyPr wrap="square">
            <a:spAutoFit/>
          </a:bodyPr>
          <a:lstStyle/>
          <a:p>
            <a:pPr algn="ctr" defTabSz="914139">
              <a:lnSpc>
                <a:spcPct val="90000"/>
              </a:lnSpc>
              <a:spcAft>
                <a:spcPts val="575"/>
              </a:spcAft>
              <a:defRPr/>
            </a:pPr>
            <a:r>
              <a:rPr lang="en-US" sz="1400" dirty="0">
                <a:gradFill>
                  <a:gsLst>
                    <a:gs pos="78667">
                      <a:srgbClr val="3F3F3F"/>
                    </a:gs>
                    <a:gs pos="59000">
                      <a:srgbClr val="3F3F3F"/>
                    </a:gs>
                  </a:gsLst>
                  <a:lin ang="5400000" scaled="0"/>
                </a:gradFill>
                <a:latin typeface="Segoe UI" panose="020B0502040204020203" pitchFamily="34" charset="0"/>
                <a:cs typeface="Segoe UI" panose="020B0502040204020203" pitchFamily="34" charset="0"/>
              </a:rPr>
              <a:t>Detect, identify, analyze, organize, tag faces in photos, and even recognize emotions</a:t>
            </a:r>
          </a:p>
        </p:txBody>
      </p:sp>
      <p:sp>
        <p:nvSpPr>
          <p:cNvPr id="41" name="Rectangle 40">
            <a:extLst>
              <a:ext uri="{FF2B5EF4-FFF2-40B4-BE49-F238E27FC236}">
                <a16:creationId xmlns:a16="http://schemas.microsoft.com/office/drawing/2014/main" id="{AFC5CEA7-4F09-424F-9917-50403F152875}"/>
              </a:ext>
            </a:extLst>
          </p:cNvPr>
          <p:cNvSpPr/>
          <p:nvPr/>
        </p:nvSpPr>
        <p:spPr bwMode="auto">
          <a:xfrm>
            <a:off x="1189705" y="125460"/>
            <a:ext cx="77359" cy="1244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5" name="Group 35">
            <a:extLst>
              <a:ext uri="{FF2B5EF4-FFF2-40B4-BE49-F238E27FC236}">
                <a16:creationId xmlns:a16="http://schemas.microsoft.com/office/drawing/2014/main" id="{813C2C96-6903-488C-9E28-55C47F72E836}"/>
              </a:ext>
            </a:extLst>
          </p:cNvPr>
          <p:cNvGrpSpPr>
            <a:grpSpLocks noChangeAspect="1"/>
          </p:cNvGrpSpPr>
          <p:nvPr/>
        </p:nvGrpSpPr>
        <p:grpSpPr bwMode="auto">
          <a:xfrm>
            <a:off x="2462126" y="1930707"/>
            <a:ext cx="707731" cy="497913"/>
            <a:chOff x="-1" y="4"/>
            <a:chExt cx="2830" cy="1991"/>
          </a:xfrm>
          <a:solidFill>
            <a:srgbClr val="047CDA"/>
          </a:solidFill>
        </p:grpSpPr>
        <p:sp>
          <p:nvSpPr>
            <p:cNvPr id="66" name="Freeform 36">
              <a:extLst>
                <a:ext uri="{FF2B5EF4-FFF2-40B4-BE49-F238E27FC236}">
                  <a16:creationId xmlns:a16="http://schemas.microsoft.com/office/drawing/2014/main" id="{1C4B672F-FE24-4140-9ECB-FDB0D355315E}"/>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7">
              <a:extLst>
                <a:ext uri="{FF2B5EF4-FFF2-40B4-BE49-F238E27FC236}">
                  <a16:creationId xmlns:a16="http://schemas.microsoft.com/office/drawing/2014/main" id="{519B5E8D-FC7B-4793-8297-90AD433C11F9}"/>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20">
            <a:extLst>
              <a:ext uri="{FF2B5EF4-FFF2-40B4-BE49-F238E27FC236}">
                <a16:creationId xmlns:a16="http://schemas.microsoft.com/office/drawing/2014/main" id="{CB6A6DE3-B0C4-42FC-8A55-E151563BB20E}"/>
              </a:ext>
            </a:extLst>
          </p:cNvPr>
          <p:cNvGrpSpPr>
            <a:grpSpLocks noChangeAspect="1"/>
          </p:cNvGrpSpPr>
          <p:nvPr/>
        </p:nvGrpSpPr>
        <p:grpSpPr bwMode="auto">
          <a:xfrm>
            <a:off x="9044463" y="1854054"/>
            <a:ext cx="650201" cy="651219"/>
            <a:chOff x="-1" y="2"/>
            <a:chExt cx="2554" cy="2558"/>
          </a:xfrm>
          <a:solidFill>
            <a:srgbClr val="047CDA"/>
          </a:solidFill>
        </p:grpSpPr>
        <p:sp>
          <p:nvSpPr>
            <p:cNvPr id="69" name="Freeform 21">
              <a:extLst>
                <a:ext uri="{FF2B5EF4-FFF2-40B4-BE49-F238E27FC236}">
                  <a16:creationId xmlns:a16="http://schemas.microsoft.com/office/drawing/2014/main" id="{F7D09ED7-3D94-4FE8-8094-F68EA01108E0}"/>
                </a:ext>
              </a:extLst>
            </p:cNvPr>
            <p:cNvSpPr>
              <a:spLocks noEditPoints="1"/>
            </p:cNvSpPr>
            <p:nvPr/>
          </p:nvSpPr>
          <p:spPr bwMode="auto">
            <a:xfrm>
              <a:off x="-1" y="2"/>
              <a:ext cx="2554" cy="2558"/>
            </a:xfrm>
            <a:custGeom>
              <a:avLst/>
              <a:gdLst>
                <a:gd name="T0" fmla="*/ 0 w 2554"/>
                <a:gd name="T1" fmla="*/ 2558 h 2558"/>
                <a:gd name="T2" fmla="*/ 0 w 2554"/>
                <a:gd name="T3" fmla="*/ 0 h 2558"/>
                <a:gd name="T4" fmla="*/ 2554 w 2554"/>
                <a:gd name="T5" fmla="*/ 0 h 2558"/>
                <a:gd name="T6" fmla="*/ 2554 w 2554"/>
                <a:gd name="T7" fmla="*/ 2558 h 2558"/>
                <a:gd name="T8" fmla="*/ 0 w 2554"/>
                <a:gd name="T9" fmla="*/ 2558 h 2558"/>
                <a:gd name="T10" fmla="*/ 2365 w 2554"/>
                <a:gd name="T11" fmla="*/ 2369 h 2558"/>
                <a:gd name="T12" fmla="*/ 2365 w 2554"/>
                <a:gd name="T13" fmla="*/ 190 h 2558"/>
                <a:gd name="T14" fmla="*/ 189 w 2554"/>
                <a:gd name="T15" fmla="*/ 190 h 2558"/>
                <a:gd name="T16" fmla="*/ 189 w 2554"/>
                <a:gd name="T17" fmla="*/ 2369 h 2558"/>
                <a:gd name="T18" fmla="*/ 2365 w 2554"/>
                <a:gd name="T19" fmla="*/ 2369 h 2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4" h="2558">
                  <a:moveTo>
                    <a:pt x="0" y="2558"/>
                  </a:moveTo>
                  <a:lnTo>
                    <a:pt x="0" y="0"/>
                  </a:lnTo>
                  <a:lnTo>
                    <a:pt x="2554" y="0"/>
                  </a:lnTo>
                  <a:lnTo>
                    <a:pt x="2554" y="2558"/>
                  </a:lnTo>
                  <a:lnTo>
                    <a:pt x="0" y="2558"/>
                  </a:lnTo>
                  <a:close/>
                  <a:moveTo>
                    <a:pt x="2365" y="2369"/>
                  </a:moveTo>
                  <a:lnTo>
                    <a:pt x="2365" y="190"/>
                  </a:lnTo>
                  <a:lnTo>
                    <a:pt x="189" y="190"/>
                  </a:lnTo>
                  <a:lnTo>
                    <a:pt x="189" y="2369"/>
                  </a:lnTo>
                  <a:lnTo>
                    <a:pt x="2365" y="23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
              <a:extLst>
                <a:ext uri="{FF2B5EF4-FFF2-40B4-BE49-F238E27FC236}">
                  <a16:creationId xmlns:a16="http://schemas.microsoft.com/office/drawing/2014/main" id="{270BFF7D-FD7F-4E21-8829-D215818BDAC1}"/>
                </a:ext>
              </a:extLst>
            </p:cNvPr>
            <p:cNvSpPr>
              <a:spLocks/>
            </p:cNvSpPr>
            <p:nvPr/>
          </p:nvSpPr>
          <p:spPr bwMode="auto">
            <a:xfrm>
              <a:off x="660" y="1527"/>
              <a:ext cx="1232" cy="402"/>
            </a:xfrm>
            <a:custGeom>
              <a:avLst/>
              <a:gdLst>
                <a:gd name="T0" fmla="*/ 0 w 592"/>
                <a:gd name="T1" fmla="*/ 38 h 193"/>
                <a:gd name="T2" fmla="*/ 296 w 592"/>
                <a:gd name="T3" fmla="*/ 193 h 193"/>
                <a:gd name="T4" fmla="*/ 592 w 592"/>
                <a:gd name="T5" fmla="*/ 38 h 193"/>
                <a:gd name="T6" fmla="*/ 533 w 592"/>
                <a:gd name="T7" fmla="*/ 0 h 193"/>
                <a:gd name="T8" fmla="*/ 296 w 592"/>
                <a:gd name="T9" fmla="*/ 123 h 193"/>
                <a:gd name="T10" fmla="*/ 59 w 592"/>
                <a:gd name="T11" fmla="*/ 0 h 193"/>
                <a:gd name="T12" fmla="*/ 0 w 592"/>
                <a:gd name="T13" fmla="*/ 38 h 193"/>
              </a:gdLst>
              <a:ahLst/>
              <a:cxnLst>
                <a:cxn ang="0">
                  <a:pos x="T0" y="T1"/>
                </a:cxn>
                <a:cxn ang="0">
                  <a:pos x="T2" y="T3"/>
                </a:cxn>
                <a:cxn ang="0">
                  <a:pos x="T4" y="T5"/>
                </a:cxn>
                <a:cxn ang="0">
                  <a:pos x="T6" y="T7"/>
                </a:cxn>
                <a:cxn ang="0">
                  <a:pos x="T8" y="T9"/>
                </a:cxn>
                <a:cxn ang="0">
                  <a:pos x="T10" y="T11"/>
                </a:cxn>
                <a:cxn ang="0">
                  <a:pos x="T12" y="T13"/>
                </a:cxn>
              </a:cxnLst>
              <a:rect l="0" t="0" r="r" b="b"/>
              <a:pathLst>
                <a:path w="592" h="193">
                  <a:moveTo>
                    <a:pt x="0" y="38"/>
                  </a:moveTo>
                  <a:cubicBezTo>
                    <a:pt x="62" y="133"/>
                    <a:pt x="173" y="193"/>
                    <a:pt x="296" y="193"/>
                  </a:cubicBezTo>
                  <a:cubicBezTo>
                    <a:pt x="419" y="193"/>
                    <a:pt x="530" y="133"/>
                    <a:pt x="592" y="38"/>
                  </a:cubicBezTo>
                  <a:cubicBezTo>
                    <a:pt x="533" y="0"/>
                    <a:pt x="533" y="0"/>
                    <a:pt x="533" y="0"/>
                  </a:cubicBezTo>
                  <a:cubicBezTo>
                    <a:pt x="485" y="75"/>
                    <a:pt x="395" y="123"/>
                    <a:pt x="296" y="123"/>
                  </a:cubicBezTo>
                  <a:cubicBezTo>
                    <a:pt x="197" y="123"/>
                    <a:pt x="107" y="75"/>
                    <a:pt x="59" y="0"/>
                  </a:cubicBez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23">
              <a:extLst>
                <a:ext uri="{FF2B5EF4-FFF2-40B4-BE49-F238E27FC236}">
                  <a16:creationId xmlns:a16="http://schemas.microsoft.com/office/drawing/2014/main" id="{EC963B7E-D1C0-4086-876E-5E0AA32F5FB7}"/>
                </a:ext>
              </a:extLst>
            </p:cNvPr>
            <p:cNvSpPr>
              <a:spLocks noChangeArrowheads="1"/>
            </p:cNvSpPr>
            <p:nvPr/>
          </p:nvSpPr>
          <p:spPr bwMode="auto">
            <a:xfrm>
              <a:off x="660"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24">
              <a:extLst>
                <a:ext uri="{FF2B5EF4-FFF2-40B4-BE49-F238E27FC236}">
                  <a16:creationId xmlns:a16="http://schemas.microsoft.com/office/drawing/2014/main" id="{1E6E9FC3-A940-4E90-B1CA-A1738D80B9F5}"/>
                </a:ext>
              </a:extLst>
            </p:cNvPr>
            <p:cNvSpPr>
              <a:spLocks noChangeArrowheads="1"/>
            </p:cNvSpPr>
            <p:nvPr/>
          </p:nvSpPr>
          <p:spPr bwMode="auto">
            <a:xfrm>
              <a:off x="1561" y="712"/>
              <a:ext cx="331" cy="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7" name="Freeform 32">
            <a:extLst>
              <a:ext uri="{FF2B5EF4-FFF2-40B4-BE49-F238E27FC236}">
                <a16:creationId xmlns:a16="http://schemas.microsoft.com/office/drawing/2014/main" id="{A6E36EFE-DF1B-4773-99BB-7AD427D0B91D}"/>
              </a:ext>
            </a:extLst>
          </p:cNvPr>
          <p:cNvSpPr>
            <a:spLocks noEditPoints="1"/>
          </p:cNvSpPr>
          <p:nvPr/>
        </p:nvSpPr>
        <p:spPr bwMode="auto">
          <a:xfrm>
            <a:off x="5879222" y="1835269"/>
            <a:ext cx="593166" cy="688789"/>
          </a:xfrm>
          <a:custGeom>
            <a:avLst/>
            <a:gdLst>
              <a:gd name="T0" fmla="*/ 189 w 2320"/>
              <a:gd name="T1" fmla="*/ 329 h 2694"/>
              <a:gd name="T2" fmla="*/ 189 w 2320"/>
              <a:gd name="T3" fmla="*/ 1175 h 2694"/>
              <a:gd name="T4" fmla="*/ 0 w 2320"/>
              <a:gd name="T5" fmla="*/ 1175 h 2694"/>
              <a:gd name="T6" fmla="*/ 0 w 2320"/>
              <a:gd name="T7" fmla="*/ 0 h 2694"/>
              <a:gd name="T8" fmla="*/ 1026 w 2320"/>
              <a:gd name="T9" fmla="*/ 596 h 2694"/>
              <a:gd name="T10" fmla="*/ 932 w 2320"/>
              <a:gd name="T11" fmla="*/ 761 h 2694"/>
              <a:gd name="T12" fmla="*/ 189 w 2320"/>
              <a:gd name="T13" fmla="*/ 329 h 2694"/>
              <a:gd name="T14" fmla="*/ 1225 w 2320"/>
              <a:gd name="T15" fmla="*/ 1763 h 2694"/>
              <a:gd name="T16" fmla="*/ 1941 w 2320"/>
              <a:gd name="T17" fmla="*/ 1346 h 2694"/>
              <a:gd name="T18" fmla="*/ 1225 w 2320"/>
              <a:gd name="T19" fmla="*/ 932 h 2694"/>
              <a:gd name="T20" fmla="*/ 1321 w 2320"/>
              <a:gd name="T21" fmla="*/ 767 h 2694"/>
              <a:gd name="T22" fmla="*/ 2320 w 2320"/>
              <a:gd name="T23" fmla="*/ 1346 h 2694"/>
              <a:gd name="T24" fmla="*/ 1321 w 2320"/>
              <a:gd name="T25" fmla="*/ 1927 h 2694"/>
              <a:gd name="T26" fmla="*/ 1225 w 2320"/>
              <a:gd name="T27" fmla="*/ 1763 h 2694"/>
              <a:gd name="T28" fmla="*/ 189 w 2320"/>
              <a:gd name="T29" fmla="*/ 2365 h 2694"/>
              <a:gd name="T30" fmla="*/ 932 w 2320"/>
              <a:gd name="T31" fmla="*/ 1934 h 2694"/>
              <a:gd name="T32" fmla="*/ 1026 w 2320"/>
              <a:gd name="T33" fmla="*/ 2098 h 2694"/>
              <a:gd name="T34" fmla="*/ 0 w 2320"/>
              <a:gd name="T35" fmla="*/ 2694 h 2694"/>
              <a:gd name="T36" fmla="*/ 0 w 2320"/>
              <a:gd name="T37" fmla="*/ 1517 h 2694"/>
              <a:gd name="T38" fmla="*/ 189 w 2320"/>
              <a:gd name="T39" fmla="*/ 1517 h 2694"/>
              <a:gd name="T40" fmla="*/ 189 w 2320"/>
              <a:gd name="T41" fmla="*/ 2365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20" h="2694">
                <a:moveTo>
                  <a:pt x="189" y="329"/>
                </a:moveTo>
                <a:lnTo>
                  <a:pt x="189" y="1175"/>
                </a:lnTo>
                <a:lnTo>
                  <a:pt x="0" y="1175"/>
                </a:lnTo>
                <a:lnTo>
                  <a:pt x="0" y="0"/>
                </a:lnTo>
                <a:lnTo>
                  <a:pt x="1026" y="596"/>
                </a:lnTo>
                <a:lnTo>
                  <a:pt x="932" y="761"/>
                </a:lnTo>
                <a:lnTo>
                  <a:pt x="189" y="329"/>
                </a:lnTo>
                <a:close/>
                <a:moveTo>
                  <a:pt x="1225" y="1763"/>
                </a:moveTo>
                <a:lnTo>
                  <a:pt x="1941" y="1346"/>
                </a:lnTo>
                <a:lnTo>
                  <a:pt x="1225" y="932"/>
                </a:lnTo>
                <a:lnTo>
                  <a:pt x="1321" y="767"/>
                </a:lnTo>
                <a:lnTo>
                  <a:pt x="2320" y="1346"/>
                </a:lnTo>
                <a:lnTo>
                  <a:pt x="1321" y="1927"/>
                </a:lnTo>
                <a:lnTo>
                  <a:pt x="1225" y="1763"/>
                </a:lnTo>
                <a:close/>
                <a:moveTo>
                  <a:pt x="189" y="2365"/>
                </a:moveTo>
                <a:lnTo>
                  <a:pt x="932" y="1934"/>
                </a:lnTo>
                <a:lnTo>
                  <a:pt x="1026" y="2098"/>
                </a:lnTo>
                <a:lnTo>
                  <a:pt x="0" y="2694"/>
                </a:lnTo>
                <a:lnTo>
                  <a:pt x="0" y="1517"/>
                </a:lnTo>
                <a:lnTo>
                  <a:pt x="189" y="1517"/>
                </a:lnTo>
                <a:lnTo>
                  <a:pt x="189" y="2365"/>
                </a:lnTo>
                <a:close/>
              </a:path>
            </a:pathLst>
          </a:custGeom>
          <a:solidFill>
            <a:srgbClr val="047CDA"/>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10">
            <a:extLst>
              <a:ext uri="{FF2B5EF4-FFF2-40B4-BE49-F238E27FC236}">
                <a16:creationId xmlns:a16="http://schemas.microsoft.com/office/drawing/2014/main" id="{6BAC5E67-1317-4EE8-B1B8-5EC2C2697DA8}"/>
              </a:ext>
            </a:extLst>
          </p:cNvPr>
          <p:cNvGrpSpPr>
            <a:grpSpLocks noChangeAspect="1"/>
          </p:cNvGrpSpPr>
          <p:nvPr/>
        </p:nvGrpSpPr>
        <p:grpSpPr bwMode="auto">
          <a:xfrm>
            <a:off x="7368807" y="4204025"/>
            <a:ext cx="706678" cy="497172"/>
            <a:chOff x="-1" y="4"/>
            <a:chExt cx="2830" cy="1991"/>
          </a:xfrm>
          <a:solidFill>
            <a:srgbClr val="047CDA"/>
          </a:solidFill>
        </p:grpSpPr>
        <p:sp>
          <p:nvSpPr>
            <p:cNvPr id="79" name="Freeform 11">
              <a:extLst>
                <a:ext uri="{FF2B5EF4-FFF2-40B4-BE49-F238E27FC236}">
                  <a16:creationId xmlns:a16="http://schemas.microsoft.com/office/drawing/2014/main" id="{A3E293B9-C378-4BDF-812F-13371A0D10C2}"/>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C255B86E-A36B-4B16-9AE9-3F0BE5470635}"/>
                </a:ext>
              </a:extLst>
            </p:cNvPr>
            <p:cNvSpPr>
              <a:spLocks noEditPoints="1"/>
            </p:cNvSpPr>
            <p:nvPr/>
          </p:nvSpPr>
          <p:spPr bwMode="auto">
            <a:xfrm>
              <a:off x="945" y="525"/>
              <a:ext cx="948" cy="951"/>
            </a:xfrm>
            <a:custGeom>
              <a:avLst/>
              <a:gdLst>
                <a:gd name="T0" fmla="*/ 228 w 456"/>
                <a:gd name="T1" fmla="*/ 319 h 456"/>
                <a:gd name="T2" fmla="*/ 137 w 456"/>
                <a:gd name="T3" fmla="*/ 228 h 456"/>
                <a:gd name="T4" fmla="*/ 228 w 456"/>
                <a:gd name="T5" fmla="*/ 137 h 456"/>
                <a:gd name="T6" fmla="*/ 319 w 456"/>
                <a:gd name="T7" fmla="*/ 228 h 456"/>
                <a:gd name="T8" fmla="*/ 228 w 456"/>
                <a:gd name="T9" fmla="*/ 319 h 456"/>
                <a:gd name="T10" fmla="*/ 400 w 456"/>
                <a:gd name="T11" fmla="*/ 180 h 456"/>
                <a:gd name="T12" fmla="*/ 383 w 456"/>
                <a:gd name="T13" fmla="*/ 140 h 456"/>
                <a:gd name="T14" fmla="*/ 411 w 456"/>
                <a:gd name="T15" fmla="*/ 90 h 456"/>
                <a:gd name="T16" fmla="*/ 366 w 456"/>
                <a:gd name="T17" fmla="*/ 45 h 456"/>
                <a:gd name="T18" fmla="*/ 316 w 456"/>
                <a:gd name="T19" fmla="*/ 73 h 456"/>
                <a:gd name="T20" fmla="*/ 276 w 456"/>
                <a:gd name="T21" fmla="*/ 56 h 456"/>
                <a:gd name="T22" fmla="*/ 260 w 456"/>
                <a:gd name="T23" fmla="*/ 0 h 456"/>
                <a:gd name="T24" fmla="*/ 196 w 456"/>
                <a:gd name="T25" fmla="*/ 0 h 456"/>
                <a:gd name="T26" fmla="*/ 180 w 456"/>
                <a:gd name="T27" fmla="*/ 56 h 456"/>
                <a:gd name="T28" fmla="*/ 140 w 456"/>
                <a:gd name="T29" fmla="*/ 73 h 456"/>
                <a:gd name="T30" fmla="*/ 90 w 456"/>
                <a:gd name="T31" fmla="*/ 45 h 456"/>
                <a:gd name="T32" fmla="*/ 45 w 456"/>
                <a:gd name="T33" fmla="*/ 90 h 456"/>
                <a:gd name="T34" fmla="*/ 73 w 456"/>
                <a:gd name="T35" fmla="*/ 140 h 456"/>
                <a:gd name="T36" fmla="*/ 56 w 456"/>
                <a:gd name="T37" fmla="*/ 180 h 456"/>
                <a:gd name="T38" fmla="*/ 0 w 456"/>
                <a:gd name="T39" fmla="*/ 196 h 456"/>
                <a:gd name="T40" fmla="*/ 0 w 456"/>
                <a:gd name="T41" fmla="*/ 260 h 456"/>
                <a:gd name="T42" fmla="*/ 56 w 456"/>
                <a:gd name="T43" fmla="*/ 276 h 456"/>
                <a:gd name="T44" fmla="*/ 73 w 456"/>
                <a:gd name="T45" fmla="*/ 316 h 456"/>
                <a:gd name="T46" fmla="*/ 45 w 456"/>
                <a:gd name="T47" fmla="*/ 366 h 456"/>
                <a:gd name="T48" fmla="*/ 90 w 456"/>
                <a:gd name="T49" fmla="*/ 411 h 456"/>
                <a:gd name="T50" fmla="*/ 140 w 456"/>
                <a:gd name="T51" fmla="*/ 383 h 456"/>
                <a:gd name="T52" fmla="*/ 180 w 456"/>
                <a:gd name="T53" fmla="*/ 400 h 456"/>
                <a:gd name="T54" fmla="*/ 196 w 456"/>
                <a:gd name="T55" fmla="*/ 456 h 456"/>
                <a:gd name="T56" fmla="*/ 260 w 456"/>
                <a:gd name="T57" fmla="*/ 456 h 456"/>
                <a:gd name="T58" fmla="*/ 276 w 456"/>
                <a:gd name="T59" fmla="*/ 400 h 456"/>
                <a:gd name="T60" fmla="*/ 316 w 456"/>
                <a:gd name="T61" fmla="*/ 383 h 456"/>
                <a:gd name="T62" fmla="*/ 366 w 456"/>
                <a:gd name="T63" fmla="*/ 411 h 456"/>
                <a:gd name="T64" fmla="*/ 411 w 456"/>
                <a:gd name="T65" fmla="*/ 366 h 456"/>
                <a:gd name="T66" fmla="*/ 383 w 456"/>
                <a:gd name="T67" fmla="*/ 316 h 456"/>
                <a:gd name="T68" fmla="*/ 400 w 456"/>
                <a:gd name="T69" fmla="*/ 276 h 456"/>
                <a:gd name="T70" fmla="*/ 456 w 456"/>
                <a:gd name="T71" fmla="*/ 260 h 456"/>
                <a:gd name="T72" fmla="*/ 456 w 456"/>
                <a:gd name="T73" fmla="*/ 196 h 456"/>
                <a:gd name="T74" fmla="*/ 400 w 456"/>
                <a:gd name="T75" fmla="*/ 18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6" h="456">
                  <a:moveTo>
                    <a:pt x="228" y="319"/>
                  </a:moveTo>
                  <a:cubicBezTo>
                    <a:pt x="178" y="319"/>
                    <a:pt x="137" y="278"/>
                    <a:pt x="137" y="228"/>
                  </a:cubicBezTo>
                  <a:cubicBezTo>
                    <a:pt x="137" y="178"/>
                    <a:pt x="178" y="137"/>
                    <a:pt x="228" y="137"/>
                  </a:cubicBezTo>
                  <a:cubicBezTo>
                    <a:pt x="278" y="137"/>
                    <a:pt x="319" y="178"/>
                    <a:pt x="319" y="228"/>
                  </a:cubicBezTo>
                  <a:cubicBezTo>
                    <a:pt x="319" y="278"/>
                    <a:pt x="278" y="319"/>
                    <a:pt x="228" y="319"/>
                  </a:cubicBezTo>
                  <a:close/>
                  <a:moveTo>
                    <a:pt x="400" y="180"/>
                  </a:moveTo>
                  <a:cubicBezTo>
                    <a:pt x="396" y="166"/>
                    <a:pt x="391" y="152"/>
                    <a:pt x="383" y="140"/>
                  </a:cubicBezTo>
                  <a:cubicBezTo>
                    <a:pt x="411" y="90"/>
                    <a:pt x="411" y="90"/>
                    <a:pt x="411" y="90"/>
                  </a:cubicBezTo>
                  <a:cubicBezTo>
                    <a:pt x="366" y="45"/>
                    <a:pt x="366" y="45"/>
                    <a:pt x="366" y="45"/>
                  </a:cubicBezTo>
                  <a:cubicBezTo>
                    <a:pt x="316" y="73"/>
                    <a:pt x="316" y="73"/>
                    <a:pt x="316" y="73"/>
                  </a:cubicBezTo>
                  <a:cubicBezTo>
                    <a:pt x="304" y="65"/>
                    <a:pt x="290" y="60"/>
                    <a:pt x="276" y="56"/>
                  </a:cubicBezTo>
                  <a:cubicBezTo>
                    <a:pt x="260" y="0"/>
                    <a:pt x="260" y="0"/>
                    <a:pt x="260" y="0"/>
                  </a:cubicBezTo>
                  <a:cubicBezTo>
                    <a:pt x="196" y="0"/>
                    <a:pt x="196" y="0"/>
                    <a:pt x="196" y="0"/>
                  </a:cubicBezTo>
                  <a:cubicBezTo>
                    <a:pt x="180" y="56"/>
                    <a:pt x="180" y="56"/>
                    <a:pt x="180" y="56"/>
                  </a:cubicBezTo>
                  <a:cubicBezTo>
                    <a:pt x="166" y="60"/>
                    <a:pt x="152" y="65"/>
                    <a:pt x="140" y="73"/>
                  </a:cubicBezTo>
                  <a:cubicBezTo>
                    <a:pt x="90" y="45"/>
                    <a:pt x="90" y="45"/>
                    <a:pt x="90" y="45"/>
                  </a:cubicBezTo>
                  <a:cubicBezTo>
                    <a:pt x="45" y="90"/>
                    <a:pt x="45" y="90"/>
                    <a:pt x="45" y="90"/>
                  </a:cubicBezTo>
                  <a:cubicBezTo>
                    <a:pt x="73" y="140"/>
                    <a:pt x="73" y="140"/>
                    <a:pt x="73" y="140"/>
                  </a:cubicBezTo>
                  <a:cubicBezTo>
                    <a:pt x="65" y="152"/>
                    <a:pt x="60" y="166"/>
                    <a:pt x="56" y="180"/>
                  </a:cubicBezTo>
                  <a:cubicBezTo>
                    <a:pt x="0" y="196"/>
                    <a:pt x="0" y="196"/>
                    <a:pt x="0" y="196"/>
                  </a:cubicBezTo>
                  <a:cubicBezTo>
                    <a:pt x="0" y="260"/>
                    <a:pt x="0" y="260"/>
                    <a:pt x="0" y="260"/>
                  </a:cubicBezTo>
                  <a:cubicBezTo>
                    <a:pt x="56" y="276"/>
                    <a:pt x="56" y="276"/>
                    <a:pt x="56" y="276"/>
                  </a:cubicBezTo>
                  <a:cubicBezTo>
                    <a:pt x="60" y="290"/>
                    <a:pt x="65" y="304"/>
                    <a:pt x="73" y="316"/>
                  </a:cubicBezTo>
                  <a:cubicBezTo>
                    <a:pt x="45" y="366"/>
                    <a:pt x="45" y="366"/>
                    <a:pt x="45" y="366"/>
                  </a:cubicBezTo>
                  <a:cubicBezTo>
                    <a:pt x="90" y="411"/>
                    <a:pt x="90" y="411"/>
                    <a:pt x="90" y="411"/>
                  </a:cubicBezTo>
                  <a:cubicBezTo>
                    <a:pt x="140" y="383"/>
                    <a:pt x="140" y="383"/>
                    <a:pt x="140" y="383"/>
                  </a:cubicBezTo>
                  <a:cubicBezTo>
                    <a:pt x="152" y="391"/>
                    <a:pt x="166" y="396"/>
                    <a:pt x="180" y="400"/>
                  </a:cubicBezTo>
                  <a:cubicBezTo>
                    <a:pt x="196" y="456"/>
                    <a:pt x="196" y="456"/>
                    <a:pt x="196" y="456"/>
                  </a:cubicBezTo>
                  <a:cubicBezTo>
                    <a:pt x="260" y="456"/>
                    <a:pt x="260" y="456"/>
                    <a:pt x="260" y="456"/>
                  </a:cubicBezTo>
                  <a:cubicBezTo>
                    <a:pt x="276" y="400"/>
                    <a:pt x="276" y="400"/>
                    <a:pt x="276" y="400"/>
                  </a:cubicBezTo>
                  <a:cubicBezTo>
                    <a:pt x="290" y="396"/>
                    <a:pt x="304" y="391"/>
                    <a:pt x="316" y="383"/>
                  </a:cubicBezTo>
                  <a:cubicBezTo>
                    <a:pt x="366" y="411"/>
                    <a:pt x="366" y="411"/>
                    <a:pt x="366" y="411"/>
                  </a:cubicBezTo>
                  <a:cubicBezTo>
                    <a:pt x="411" y="366"/>
                    <a:pt x="411" y="366"/>
                    <a:pt x="411" y="366"/>
                  </a:cubicBezTo>
                  <a:cubicBezTo>
                    <a:pt x="383" y="316"/>
                    <a:pt x="383" y="316"/>
                    <a:pt x="383" y="316"/>
                  </a:cubicBezTo>
                  <a:cubicBezTo>
                    <a:pt x="391" y="304"/>
                    <a:pt x="396" y="290"/>
                    <a:pt x="400" y="276"/>
                  </a:cubicBezTo>
                  <a:cubicBezTo>
                    <a:pt x="456" y="260"/>
                    <a:pt x="456" y="260"/>
                    <a:pt x="456" y="260"/>
                  </a:cubicBezTo>
                  <a:cubicBezTo>
                    <a:pt x="456" y="196"/>
                    <a:pt x="456" y="196"/>
                    <a:pt x="456" y="196"/>
                  </a:cubicBezTo>
                  <a:lnTo>
                    <a:pt x="40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1" name="Group 4">
            <a:extLst>
              <a:ext uri="{FF2B5EF4-FFF2-40B4-BE49-F238E27FC236}">
                <a16:creationId xmlns:a16="http://schemas.microsoft.com/office/drawing/2014/main" id="{6709BAFE-56BD-40BB-84F4-EF86AB758AF3}"/>
              </a:ext>
            </a:extLst>
          </p:cNvPr>
          <p:cNvGrpSpPr>
            <a:grpSpLocks noChangeAspect="1"/>
          </p:cNvGrpSpPr>
          <p:nvPr/>
        </p:nvGrpSpPr>
        <p:grpSpPr bwMode="auto">
          <a:xfrm>
            <a:off x="4159558" y="4137703"/>
            <a:ext cx="607377" cy="629817"/>
            <a:chOff x="-2" y="4"/>
            <a:chExt cx="2463" cy="2554"/>
          </a:xfrm>
          <a:solidFill>
            <a:srgbClr val="047CDA"/>
          </a:solidFill>
        </p:grpSpPr>
        <p:sp>
          <p:nvSpPr>
            <p:cNvPr id="82" name="Freeform 5">
              <a:extLst>
                <a:ext uri="{FF2B5EF4-FFF2-40B4-BE49-F238E27FC236}">
                  <a16:creationId xmlns:a16="http://schemas.microsoft.com/office/drawing/2014/main" id="{92ED5837-BD16-40AA-8663-841BCB44913B}"/>
                </a:ext>
              </a:extLst>
            </p:cNvPr>
            <p:cNvSpPr>
              <a:spLocks noEditPoints="1"/>
            </p:cNvSpPr>
            <p:nvPr/>
          </p:nvSpPr>
          <p:spPr bwMode="auto">
            <a:xfrm>
              <a:off x="-2" y="4"/>
              <a:ext cx="2463" cy="2554"/>
            </a:xfrm>
            <a:custGeom>
              <a:avLst/>
              <a:gdLst>
                <a:gd name="T0" fmla="*/ 1093 w 1184"/>
                <a:gd name="T1" fmla="*/ 507 h 1226"/>
                <a:gd name="T2" fmla="*/ 592 w 1184"/>
                <a:gd name="T3" fmla="*/ 1133 h 1226"/>
                <a:gd name="T4" fmla="*/ 91 w 1184"/>
                <a:gd name="T5" fmla="*/ 507 h 1226"/>
                <a:gd name="T6" fmla="*/ 91 w 1184"/>
                <a:gd name="T7" fmla="*/ 249 h 1226"/>
                <a:gd name="T8" fmla="*/ 106 w 1184"/>
                <a:gd name="T9" fmla="*/ 236 h 1226"/>
                <a:gd name="T10" fmla="*/ 196 w 1184"/>
                <a:gd name="T11" fmla="*/ 178 h 1226"/>
                <a:gd name="T12" fmla="*/ 592 w 1184"/>
                <a:gd name="T13" fmla="*/ 90 h 1226"/>
                <a:gd name="T14" fmla="*/ 988 w 1184"/>
                <a:gd name="T15" fmla="*/ 178 h 1226"/>
                <a:gd name="T16" fmla="*/ 1078 w 1184"/>
                <a:gd name="T17" fmla="*/ 236 h 1226"/>
                <a:gd name="T18" fmla="*/ 1093 w 1184"/>
                <a:gd name="T19" fmla="*/ 249 h 1226"/>
                <a:gd name="T20" fmla="*/ 1093 w 1184"/>
                <a:gd name="T21" fmla="*/ 507 h 1226"/>
                <a:gd name="T22" fmla="*/ 1172 w 1184"/>
                <a:gd name="T23" fmla="*/ 201 h 1226"/>
                <a:gd name="T24" fmla="*/ 1136 w 1184"/>
                <a:gd name="T25" fmla="*/ 166 h 1226"/>
                <a:gd name="T26" fmla="*/ 1031 w 1184"/>
                <a:gd name="T27" fmla="*/ 97 h 1226"/>
                <a:gd name="T28" fmla="*/ 592 w 1184"/>
                <a:gd name="T29" fmla="*/ 0 h 1226"/>
                <a:gd name="T30" fmla="*/ 153 w 1184"/>
                <a:gd name="T31" fmla="*/ 97 h 1226"/>
                <a:gd name="T32" fmla="*/ 48 w 1184"/>
                <a:gd name="T33" fmla="*/ 166 h 1226"/>
                <a:gd name="T34" fmla="*/ 12 w 1184"/>
                <a:gd name="T35" fmla="*/ 201 h 1226"/>
                <a:gd name="T36" fmla="*/ 0 w 1184"/>
                <a:gd name="T37" fmla="*/ 213 h 1226"/>
                <a:gd name="T38" fmla="*/ 0 w 1184"/>
                <a:gd name="T39" fmla="*/ 507 h 1226"/>
                <a:gd name="T40" fmla="*/ 584 w 1184"/>
                <a:gd name="T41" fmla="*/ 1224 h 1226"/>
                <a:gd name="T42" fmla="*/ 592 w 1184"/>
                <a:gd name="T43" fmla="*/ 1226 h 1226"/>
                <a:gd name="T44" fmla="*/ 600 w 1184"/>
                <a:gd name="T45" fmla="*/ 1224 h 1226"/>
                <a:gd name="T46" fmla="*/ 1184 w 1184"/>
                <a:gd name="T47" fmla="*/ 507 h 1226"/>
                <a:gd name="T48" fmla="*/ 1184 w 1184"/>
                <a:gd name="T49" fmla="*/ 213 h 1226"/>
                <a:gd name="T50" fmla="*/ 1172 w 1184"/>
                <a:gd name="T51" fmla="*/ 20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4" h="1226">
                  <a:moveTo>
                    <a:pt x="1093" y="507"/>
                  </a:moveTo>
                  <a:cubicBezTo>
                    <a:pt x="1093" y="764"/>
                    <a:pt x="857" y="1078"/>
                    <a:pt x="592" y="1133"/>
                  </a:cubicBezTo>
                  <a:cubicBezTo>
                    <a:pt x="327" y="1078"/>
                    <a:pt x="91" y="764"/>
                    <a:pt x="91" y="507"/>
                  </a:cubicBezTo>
                  <a:cubicBezTo>
                    <a:pt x="91" y="249"/>
                    <a:pt x="91" y="249"/>
                    <a:pt x="91" y="249"/>
                  </a:cubicBezTo>
                  <a:cubicBezTo>
                    <a:pt x="95" y="245"/>
                    <a:pt x="100" y="241"/>
                    <a:pt x="106" y="236"/>
                  </a:cubicBezTo>
                  <a:cubicBezTo>
                    <a:pt x="130" y="217"/>
                    <a:pt x="160" y="197"/>
                    <a:pt x="196" y="178"/>
                  </a:cubicBezTo>
                  <a:cubicBezTo>
                    <a:pt x="300" y="123"/>
                    <a:pt x="431" y="90"/>
                    <a:pt x="592" y="90"/>
                  </a:cubicBezTo>
                  <a:cubicBezTo>
                    <a:pt x="753" y="90"/>
                    <a:pt x="884" y="123"/>
                    <a:pt x="988" y="178"/>
                  </a:cubicBezTo>
                  <a:cubicBezTo>
                    <a:pt x="1024" y="197"/>
                    <a:pt x="1054" y="217"/>
                    <a:pt x="1078" y="236"/>
                  </a:cubicBezTo>
                  <a:cubicBezTo>
                    <a:pt x="1084" y="241"/>
                    <a:pt x="1089" y="245"/>
                    <a:pt x="1093" y="249"/>
                  </a:cubicBezTo>
                  <a:lnTo>
                    <a:pt x="1093" y="507"/>
                  </a:lnTo>
                  <a:close/>
                  <a:moveTo>
                    <a:pt x="1172" y="201"/>
                  </a:moveTo>
                  <a:cubicBezTo>
                    <a:pt x="1166" y="193"/>
                    <a:pt x="1154" y="181"/>
                    <a:pt x="1136" y="166"/>
                  </a:cubicBezTo>
                  <a:cubicBezTo>
                    <a:pt x="1107" y="143"/>
                    <a:pt x="1072" y="119"/>
                    <a:pt x="1031" y="97"/>
                  </a:cubicBezTo>
                  <a:cubicBezTo>
                    <a:pt x="914" y="36"/>
                    <a:pt x="768" y="0"/>
                    <a:pt x="592" y="0"/>
                  </a:cubicBezTo>
                  <a:cubicBezTo>
                    <a:pt x="416" y="0"/>
                    <a:pt x="270" y="36"/>
                    <a:pt x="153" y="97"/>
                  </a:cubicBezTo>
                  <a:cubicBezTo>
                    <a:pt x="112" y="119"/>
                    <a:pt x="77" y="143"/>
                    <a:pt x="48" y="166"/>
                  </a:cubicBezTo>
                  <a:cubicBezTo>
                    <a:pt x="30" y="181"/>
                    <a:pt x="18" y="193"/>
                    <a:pt x="12" y="201"/>
                  </a:cubicBezTo>
                  <a:cubicBezTo>
                    <a:pt x="0" y="213"/>
                    <a:pt x="0" y="213"/>
                    <a:pt x="0" y="213"/>
                  </a:cubicBezTo>
                  <a:cubicBezTo>
                    <a:pt x="0" y="507"/>
                    <a:pt x="0" y="507"/>
                    <a:pt x="0" y="507"/>
                  </a:cubicBezTo>
                  <a:cubicBezTo>
                    <a:pt x="0" y="809"/>
                    <a:pt x="270" y="1166"/>
                    <a:pt x="584" y="1224"/>
                  </a:cubicBezTo>
                  <a:cubicBezTo>
                    <a:pt x="592" y="1226"/>
                    <a:pt x="592" y="1226"/>
                    <a:pt x="592" y="1226"/>
                  </a:cubicBezTo>
                  <a:cubicBezTo>
                    <a:pt x="600" y="1224"/>
                    <a:pt x="600" y="1224"/>
                    <a:pt x="600" y="1224"/>
                  </a:cubicBezTo>
                  <a:cubicBezTo>
                    <a:pt x="914" y="1166"/>
                    <a:pt x="1184" y="809"/>
                    <a:pt x="1184" y="507"/>
                  </a:cubicBezTo>
                  <a:cubicBezTo>
                    <a:pt x="1184" y="213"/>
                    <a:pt x="1184" y="213"/>
                    <a:pt x="1184" y="213"/>
                  </a:cubicBezTo>
                  <a:lnTo>
                    <a:pt x="117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0BAF937B-8F89-4A23-9B50-ACB72BCB8033}"/>
                </a:ext>
              </a:extLst>
            </p:cNvPr>
            <p:cNvSpPr>
              <a:spLocks/>
            </p:cNvSpPr>
            <p:nvPr/>
          </p:nvSpPr>
          <p:spPr bwMode="auto">
            <a:xfrm>
              <a:off x="1063" y="1710"/>
              <a:ext cx="333" cy="331"/>
            </a:xfrm>
            <a:custGeom>
              <a:avLst/>
              <a:gdLst>
                <a:gd name="T0" fmla="*/ 80 w 160"/>
                <a:gd name="T1" fmla="*/ 0 h 159"/>
                <a:gd name="T2" fmla="*/ 23 w 160"/>
                <a:gd name="T3" fmla="*/ 22 h 159"/>
                <a:gd name="T4" fmla="*/ 0 w 160"/>
                <a:gd name="T5" fmla="*/ 79 h 159"/>
                <a:gd name="T6" fmla="*/ 23 w 160"/>
                <a:gd name="T7" fmla="*/ 136 h 159"/>
                <a:gd name="T8" fmla="*/ 80 w 160"/>
                <a:gd name="T9" fmla="*/ 159 h 159"/>
                <a:gd name="T10" fmla="*/ 138 w 160"/>
                <a:gd name="T11" fmla="*/ 136 h 159"/>
                <a:gd name="T12" fmla="*/ 160 w 160"/>
                <a:gd name="T13" fmla="*/ 79 h 159"/>
                <a:gd name="T14" fmla="*/ 137 w 160"/>
                <a:gd name="T15" fmla="*/ 22 h 159"/>
                <a:gd name="T16" fmla="*/ 80 w 160"/>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9">
                  <a:moveTo>
                    <a:pt x="80" y="0"/>
                  </a:moveTo>
                  <a:cubicBezTo>
                    <a:pt x="58" y="0"/>
                    <a:pt x="39" y="7"/>
                    <a:pt x="23" y="22"/>
                  </a:cubicBezTo>
                  <a:cubicBezTo>
                    <a:pt x="8" y="37"/>
                    <a:pt x="0" y="56"/>
                    <a:pt x="0" y="79"/>
                  </a:cubicBezTo>
                  <a:cubicBezTo>
                    <a:pt x="0" y="101"/>
                    <a:pt x="8" y="120"/>
                    <a:pt x="23" y="136"/>
                  </a:cubicBezTo>
                  <a:cubicBezTo>
                    <a:pt x="38" y="151"/>
                    <a:pt x="57" y="159"/>
                    <a:pt x="80" y="159"/>
                  </a:cubicBezTo>
                  <a:cubicBezTo>
                    <a:pt x="103" y="159"/>
                    <a:pt x="123" y="151"/>
                    <a:pt x="138" y="136"/>
                  </a:cubicBezTo>
                  <a:cubicBezTo>
                    <a:pt x="152" y="121"/>
                    <a:pt x="160" y="102"/>
                    <a:pt x="160" y="79"/>
                  </a:cubicBezTo>
                  <a:cubicBezTo>
                    <a:pt x="160" y="57"/>
                    <a:pt x="152" y="37"/>
                    <a:pt x="137" y="22"/>
                  </a:cubicBezTo>
                  <a:cubicBezTo>
                    <a:pt x="122" y="7"/>
                    <a:pt x="103" y="0"/>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
              <a:extLst>
                <a:ext uri="{FF2B5EF4-FFF2-40B4-BE49-F238E27FC236}">
                  <a16:creationId xmlns:a16="http://schemas.microsoft.com/office/drawing/2014/main" id="{3DC33496-B79A-4472-901E-B532FD76D959}"/>
                </a:ext>
              </a:extLst>
            </p:cNvPr>
            <p:cNvSpPr>
              <a:spLocks noChangeArrowheads="1"/>
            </p:cNvSpPr>
            <p:nvPr/>
          </p:nvSpPr>
          <p:spPr bwMode="auto">
            <a:xfrm>
              <a:off x="1134" y="429"/>
              <a:ext cx="191" cy="10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7F8E01D2-84DA-4CA7-8004-0AF89B72C716}"/>
              </a:ext>
            </a:extLst>
          </p:cNvPr>
          <p:cNvGrpSpPr/>
          <p:nvPr/>
        </p:nvGrpSpPr>
        <p:grpSpPr>
          <a:xfrm>
            <a:off x="1" y="253599"/>
            <a:ext cx="1188839" cy="956984"/>
            <a:chOff x="1" y="253599"/>
            <a:chExt cx="1188839" cy="956984"/>
          </a:xfrm>
        </p:grpSpPr>
        <p:sp>
          <p:nvSpPr>
            <p:cNvPr id="36" name="Rectangle 35">
              <a:extLst>
                <a:ext uri="{FF2B5EF4-FFF2-40B4-BE49-F238E27FC236}">
                  <a16:creationId xmlns:a16="http://schemas.microsoft.com/office/drawing/2014/main" id="{7A07E0C7-8323-4D86-8EA3-D58420A83DBE}"/>
                </a:ext>
              </a:extLst>
            </p:cNvPr>
            <p:cNvSpPr/>
            <p:nvPr/>
          </p:nvSpPr>
          <p:spPr bwMode="auto">
            <a:xfrm>
              <a:off x="1" y="253599"/>
              <a:ext cx="1188839" cy="9569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5" name="Group 35">
              <a:extLst>
                <a:ext uri="{FF2B5EF4-FFF2-40B4-BE49-F238E27FC236}">
                  <a16:creationId xmlns:a16="http://schemas.microsoft.com/office/drawing/2014/main" id="{C61A27E8-D390-4B8E-BBE2-84608E5AC657}"/>
                </a:ext>
              </a:extLst>
            </p:cNvPr>
            <p:cNvGrpSpPr>
              <a:grpSpLocks noChangeAspect="1"/>
            </p:cNvGrpSpPr>
            <p:nvPr/>
          </p:nvGrpSpPr>
          <p:grpSpPr bwMode="auto">
            <a:xfrm>
              <a:off x="269603" y="508238"/>
              <a:ext cx="648049" cy="455925"/>
              <a:chOff x="-1" y="4"/>
              <a:chExt cx="2830" cy="1991"/>
            </a:xfrm>
            <a:solidFill>
              <a:schemeClr val="bg2"/>
            </a:solidFill>
          </p:grpSpPr>
          <p:sp>
            <p:nvSpPr>
              <p:cNvPr id="46" name="Freeform 36">
                <a:extLst>
                  <a:ext uri="{FF2B5EF4-FFF2-40B4-BE49-F238E27FC236}">
                    <a16:creationId xmlns:a16="http://schemas.microsoft.com/office/drawing/2014/main" id="{A20C3F53-6C32-4E23-9DEB-C429230FBEED}"/>
                  </a:ext>
                </a:extLst>
              </p:cNvPr>
              <p:cNvSpPr>
                <a:spLocks noEditPoints="1"/>
              </p:cNvSpPr>
              <p:nvPr/>
            </p:nvSpPr>
            <p:spPr bwMode="auto">
              <a:xfrm>
                <a:off x="-1" y="4"/>
                <a:ext cx="2830" cy="1991"/>
              </a:xfrm>
              <a:custGeom>
                <a:avLst/>
                <a:gdLst>
                  <a:gd name="T0" fmla="*/ 680 w 1361"/>
                  <a:gd name="T1" fmla="*/ 0 h 955"/>
                  <a:gd name="T2" fmla="*/ 1169 w 1361"/>
                  <a:gd name="T3" fmla="*/ 183 h 955"/>
                  <a:gd name="T4" fmla="*/ 1361 w 1361"/>
                  <a:gd name="T5" fmla="*/ 478 h 955"/>
                  <a:gd name="T6" fmla="*/ 1169 w 1361"/>
                  <a:gd name="T7" fmla="*/ 773 h 955"/>
                  <a:gd name="T8" fmla="*/ 680 w 1361"/>
                  <a:gd name="T9" fmla="*/ 955 h 955"/>
                  <a:gd name="T10" fmla="*/ 191 w 1361"/>
                  <a:gd name="T11" fmla="*/ 764 h 955"/>
                  <a:gd name="T12" fmla="*/ 0 w 1361"/>
                  <a:gd name="T13" fmla="*/ 478 h 955"/>
                  <a:gd name="T14" fmla="*/ 191 w 1361"/>
                  <a:gd name="T15" fmla="*/ 191 h 955"/>
                  <a:gd name="T16" fmla="*/ 680 w 1361"/>
                  <a:gd name="T17" fmla="*/ 0 h 955"/>
                  <a:gd name="T18" fmla="*/ 680 w 1361"/>
                  <a:gd name="T19" fmla="*/ 91 h 955"/>
                  <a:gd name="T20" fmla="*/ 251 w 1361"/>
                  <a:gd name="T21" fmla="*/ 260 h 955"/>
                  <a:gd name="T22" fmla="*/ 91 w 1361"/>
                  <a:gd name="T23" fmla="*/ 478 h 955"/>
                  <a:gd name="T24" fmla="*/ 251 w 1361"/>
                  <a:gd name="T25" fmla="*/ 695 h 955"/>
                  <a:gd name="T26" fmla="*/ 680 w 1361"/>
                  <a:gd name="T27" fmla="*/ 864 h 955"/>
                  <a:gd name="T28" fmla="*/ 1111 w 1361"/>
                  <a:gd name="T29" fmla="*/ 703 h 955"/>
                  <a:gd name="T30" fmla="*/ 1269 w 1361"/>
                  <a:gd name="T31" fmla="*/ 478 h 955"/>
                  <a:gd name="T32" fmla="*/ 1111 w 1361"/>
                  <a:gd name="T33" fmla="*/ 253 h 955"/>
                  <a:gd name="T34" fmla="*/ 680 w 1361"/>
                  <a:gd name="T35" fmla="*/ 9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1" h="955">
                    <a:moveTo>
                      <a:pt x="680" y="0"/>
                    </a:moveTo>
                    <a:cubicBezTo>
                      <a:pt x="864" y="0"/>
                      <a:pt x="1034" y="69"/>
                      <a:pt x="1169" y="183"/>
                    </a:cubicBezTo>
                    <a:cubicBezTo>
                      <a:pt x="1283" y="278"/>
                      <a:pt x="1361" y="398"/>
                      <a:pt x="1361" y="478"/>
                    </a:cubicBezTo>
                    <a:cubicBezTo>
                      <a:pt x="1361" y="558"/>
                      <a:pt x="1283" y="678"/>
                      <a:pt x="1169" y="773"/>
                    </a:cubicBezTo>
                    <a:cubicBezTo>
                      <a:pt x="1034" y="886"/>
                      <a:pt x="864" y="955"/>
                      <a:pt x="680" y="955"/>
                    </a:cubicBezTo>
                    <a:cubicBezTo>
                      <a:pt x="498" y="955"/>
                      <a:pt x="329" y="883"/>
                      <a:pt x="191" y="764"/>
                    </a:cubicBezTo>
                    <a:cubicBezTo>
                      <a:pt x="80" y="669"/>
                      <a:pt x="0" y="549"/>
                      <a:pt x="0" y="478"/>
                    </a:cubicBezTo>
                    <a:cubicBezTo>
                      <a:pt x="0" y="408"/>
                      <a:pt x="80" y="288"/>
                      <a:pt x="191" y="191"/>
                    </a:cubicBezTo>
                    <a:cubicBezTo>
                      <a:pt x="329" y="73"/>
                      <a:pt x="498" y="0"/>
                      <a:pt x="680" y="0"/>
                    </a:cubicBezTo>
                    <a:close/>
                    <a:moveTo>
                      <a:pt x="680" y="91"/>
                    </a:moveTo>
                    <a:cubicBezTo>
                      <a:pt x="522" y="91"/>
                      <a:pt x="373" y="155"/>
                      <a:pt x="251" y="260"/>
                    </a:cubicBezTo>
                    <a:cubicBezTo>
                      <a:pt x="158" y="341"/>
                      <a:pt x="91" y="441"/>
                      <a:pt x="91" y="478"/>
                    </a:cubicBezTo>
                    <a:cubicBezTo>
                      <a:pt x="91" y="516"/>
                      <a:pt x="158" y="615"/>
                      <a:pt x="251" y="695"/>
                    </a:cubicBezTo>
                    <a:cubicBezTo>
                      <a:pt x="373" y="800"/>
                      <a:pt x="522" y="864"/>
                      <a:pt x="680" y="864"/>
                    </a:cubicBezTo>
                    <a:cubicBezTo>
                      <a:pt x="841" y="864"/>
                      <a:pt x="991" y="803"/>
                      <a:pt x="1111" y="703"/>
                    </a:cubicBezTo>
                    <a:cubicBezTo>
                      <a:pt x="1206" y="624"/>
                      <a:pt x="1269" y="526"/>
                      <a:pt x="1269" y="478"/>
                    </a:cubicBezTo>
                    <a:cubicBezTo>
                      <a:pt x="1269" y="431"/>
                      <a:pt x="1206" y="333"/>
                      <a:pt x="1111" y="253"/>
                    </a:cubicBezTo>
                    <a:cubicBezTo>
                      <a:pt x="991" y="152"/>
                      <a:pt x="841" y="91"/>
                      <a:pt x="680"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7">
                <a:extLst>
                  <a:ext uri="{FF2B5EF4-FFF2-40B4-BE49-F238E27FC236}">
                    <a16:creationId xmlns:a16="http://schemas.microsoft.com/office/drawing/2014/main" id="{8ABA5B8B-34C8-4641-AAB3-9C702963DC56}"/>
                  </a:ext>
                </a:extLst>
              </p:cNvPr>
              <p:cNvSpPr>
                <a:spLocks noChangeArrowheads="1"/>
              </p:cNvSpPr>
              <p:nvPr/>
            </p:nvSpPr>
            <p:spPr bwMode="auto">
              <a:xfrm>
                <a:off x="1683" y="542"/>
                <a:ext cx="443" cy="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5756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0.02617 -7.40741E-7 L -3.125E-6 -7.40741E-7 " pathEditMode="relative" rAng="0" ptsTypes="AA">
                                      <p:cBhvr>
                                        <p:cTn id="9" dur="500" fill="hold"/>
                                        <p:tgtEl>
                                          <p:spTgt spid="3"/>
                                        </p:tgtEl>
                                        <p:attrNameLst>
                                          <p:attrName>ppt_x</p:attrName>
                                          <p:attrName>ppt_y</p:attrName>
                                        </p:attrNameLst>
                                      </p:cBhvr>
                                      <p:rCtr x="1302" y="0"/>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decel="100000" fill="hold" grpId="1" nodeType="withEffect">
                                  <p:stCondLst>
                                    <p:cond delay="0"/>
                                  </p:stCondLst>
                                  <p:childTnLst>
                                    <p:animMotion origin="layout" path="M -0.02617 -7.40741E-7 L -3.125E-6 -7.40741E-7 " pathEditMode="relative" rAng="0" ptsTypes="AA">
                                      <p:cBhvr>
                                        <p:cTn id="14" dur="500" fill="hold"/>
                                        <p:tgtEl>
                                          <p:spTgt spid="44"/>
                                        </p:tgtEl>
                                        <p:attrNameLst>
                                          <p:attrName>ppt_x</p:attrName>
                                          <p:attrName>ppt_y</p:attrName>
                                        </p:attrNameLst>
                                      </p:cBhvr>
                                      <p:rCtr x="1302" y="0"/>
                                    </p:animMotion>
                                  </p:childTnLst>
                                </p:cTn>
                              </p:par>
                              <p:par>
                                <p:cTn id="15" presetID="53" presetClass="entr" presetSubtype="16"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500" fill="hold"/>
                                        <p:tgtEl>
                                          <p:spTgt spid="65"/>
                                        </p:tgtEl>
                                        <p:attrNameLst>
                                          <p:attrName>ppt_w</p:attrName>
                                        </p:attrNameLst>
                                      </p:cBhvr>
                                      <p:tavLst>
                                        <p:tav tm="0">
                                          <p:val>
                                            <p:fltVal val="0"/>
                                          </p:val>
                                        </p:tav>
                                        <p:tav tm="100000">
                                          <p:val>
                                            <p:strVal val="#ppt_w"/>
                                          </p:val>
                                        </p:tav>
                                      </p:tavLst>
                                    </p:anim>
                                    <p:anim calcmode="lin" valueType="num">
                                      <p:cBhvr>
                                        <p:cTn id="18" dur="500" fill="hold"/>
                                        <p:tgtEl>
                                          <p:spTgt spid="65"/>
                                        </p:tgtEl>
                                        <p:attrNameLst>
                                          <p:attrName>ppt_h</p:attrName>
                                        </p:attrNameLst>
                                      </p:cBhvr>
                                      <p:tavLst>
                                        <p:tav tm="0">
                                          <p:val>
                                            <p:fltVal val="0"/>
                                          </p:val>
                                        </p:tav>
                                        <p:tav tm="100000">
                                          <p:val>
                                            <p:strVal val="#ppt_h"/>
                                          </p:val>
                                        </p:tav>
                                      </p:tavLst>
                                    </p:anim>
                                    <p:animEffect transition="in" filter="fade">
                                      <p:cBhvr>
                                        <p:cTn id="19" dur="500"/>
                                        <p:tgtEl>
                                          <p:spTgt spid="65"/>
                                        </p:tgtEl>
                                      </p:cBhvr>
                                    </p:animEffect>
                                  </p:childTnLst>
                                </p:cTn>
                              </p:par>
                              <p:par>
                                <p:cTn id="20" presetID="53" presetClass="entr" presetSubtype="16" fill="hold" nodeType="with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p:cTn id="22" dur="500" fill="hold"/>
                                        <p:tgtEl>
                                          <p:spTgt spid="68"/>
                                        </p:tgtEl>
                                        <p:attrNameLst>
                                          <p:attrName>ppt_w</p:attrName>
                                        </p:attrNameLst>
                                      </p:cBhvr>
                                      <p:tavLst>
                                        <p:tav tm="0">
                                          <p:val>
                                            <p:fltVal val="0"/>
                                          </p:val>
                                        </p:tav>
                                        <p:tav tm="100000">
                                          <p:val>
                                            <p:strVal val="#ppt_w"/>
                                          </p:val>
                                        </p:tav>
                                      </p:tavLst>
                                    </p:anim>
                                    <p:anim calcmode="lin" valueType="num">
                                      <p:cBhvr>
                                        <p:cTn id="23" dur="500" fill="hold"/>
                                        <p:tgtEl>
                                          <p:spTgt spid="68"/>
                                        </p:tgtEl>
                                        <p:attrNameLst>
                                          <p:attrName>ppt_h</p:attrName>
                                        </p:attrNameLst>
                                      </p:cBhvr>
                                      <p:tavLst>
                                        <p:tav tm="0">
                                          <p:val>
                                            <p:fltVal val="0"/>
                                          </p:val>
                                        </p:tav>
                                        <p:tav tm="100000">
                                          <p:val>
                                            <p:strVal val="#ppt_h"/>
                                          </p:val>
                                        </p:tav>
                                      </p:tavLst>
                                    </p:anim>
                                    <p:animEffect transition="in" filter="fade">
                                      <p:cBhvr>
                                        <p:cTn id="24" dur="500"/>
                                        <p:tgtEl>
                                          <p:spTgt spid="6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p:cTn id="27" dur="500" fill="hold"/>
                                        <p:tgtEl>
                                          <p:spTgt spid="77"/>
                                        </p:tgtEl>
                                        <p:attrNameLst>
                                          <p:attrName>ppt_w</p:attrName>
                                        </p:attrNameLst>
                                      </p:cBhvr>
                                      <p:tavLst>
                                        <p:tav tm="0">
                                          <p:val>
                                            <p:fltVal val="0"/>
                                          </p:val>
                                        </p:tav>
                                        <p:tav tm="100000">
                                          <p:val>
                                            <p:strVal val="#ppt_w"/>
                                          </p:val>
                                        </p:tav>
                                      </p:tavLst>
                                    </p:anim>
                                    <p:anim calcmode="lin" valueType="num">
                                      <p:cBhvr>
                                        <p:cTn id="28" dur="500" fill="hold"/>
                                        <p:tgtEl>
                                          <p:spTgt spid="77"/>
                                        </p:tgtEl>
                                        <p:attrNameLst>
                                          <p:attrName>ppt_h</p:attrName>
                                        </p:attrNameLst>
                                      </p:cBhvr>
                                      <p:tavLst>
                                        <p:tav tm="0">
                                          <p:val>
                                            <p:fltVal val="0"/>
                                          </p:val>
                                        </p:tav>
                                        <p:tav tm="100000">
                                          <p:val>
                                            <p:strVal val="#ppt_h"/>
                                          </p:val>
                                        </p:tav>
                                      </p:tavLst>
                                    </p:anim>
                                    <p:animEffect transition="in" filter="fade">
                                      <p:cBhvr>
                                        <p:cTn id="29" dur="500"/>
                                        <p:tgtEl>
                                          <p:spTgt spid="77"/>
                                        </p:tgtEl>
                                      </p:cBhvr>
                                    </p:animEffect>
                                  </p:childTnLst>
                                </p:cTn>
                              </p:par>
                              <p:par>
                                <p:cTn id="30" presetID="53" presetClass="entr" presetSubtype="16"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anim calcmode="lin" valueType="num">
                                      <p:cBhvr>
                                        <p:cTn id="32" dur="500" fill="hold"/>
                                        <p:tgtEl>
                                          <p:spTgt spid="78"/>
                                        </p:tgtEl>
                                        <p:attrNameLst>
                                          <p:attrName>ppt_w</p:attrName>
                                        </p:attrNameLst>
                                      </p:cBhvr>
                                      <p:tavLst>
                                        <p:tav tm="0">
                                          <p:val>
                                            <p:fltVal val="0"/>
                                          </p:val>
                                        </p:tav>
                                        <p:tav tm="100000">
                                          <p:val>
                                            <p:strVal val="#ppt_w"/>
                                          </p:val>
                                        </p:tav>
                                      </p:tavLst>
                                    </p:anim>
                                    <p:anim calcmode="lin" valueType="num">
                                      <p:cBhvr>
                                        <p:cTn id="33" dur="500" fill="hold"/>
                                        <p:tgtEl>
                                          <p:spTgt spid="78"/>
                                        </p:tgtEl>
                                        <p:attrNameLst>
                                          <p:attrName>ppt_h</p:attrName>
                                        </p:attrNameLst>
                                      </p:cBhvr>
                                      <p:tavLst>
                                        <p:tav tm="0">
                                          <p:val>
                                            <p:fltVal val="0"/>
                                          </p:val>
                                        </p:tav>
                                        <p:tav tm="100000">
                                          <p:val>
                                            <p:strVal val="#ppt_h"/>
                                          </p:val>
                                        </p:tav>
                                      </p:tavLst>
                                    </p:anim>
                                    <p:animEffect transition="in" filter="fade">
                                      <p:cBhvr>
                                        <p:cTn id="34" dur="500"/>
                                        <p:tgtEl>
                                          <p:spTgt spid="78"/>
                                        </p:tgtEl>
                                      </p:cBhvr>
                                    </p:animEffect>
                                  </p:childTnLst>
                                </p:cTn>
                              </p:par>
                              <p:par>
                                <p:cTn id="35" presetID="53" presetClass="entr" presetSubtype="16"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p:cTn id="37" dur="500" fill="hold"/>
                                        <p:tgtEl>
                                          <p:spTgt spid="81"/>
                                        </p:tgtEl>
                                        <p:attrNameLst>
                                          <p:attrName>ppt_w</p:attrName>
                                        </p:attrNameLst>
                                      </p:cBhvr>
                                      <p:tavLst>
                                        <p:tav tm="0">
                                          <p:val>
                                            <p:fltVal val="0"/>
                                          </p:val>
                                        </p:tav>
                                        <p:tav tm="100000">
                                          <p:val>
                                            <p:strVal val="#ppt_w"/>
                                          </p:val>
                                        </p:tav>
                                      </p:tavLst>
                                    </p:anim>
                                    <p:anim calcmode="lin" valueType="num">
                                      <p:cBhvr>
                                        <p:cTn id="38" dur="500" fill="hold"/>
                                        <p:tgtEl>
                                          <p:spTgt spid="81"/>
                                        </p:tgtEl>
                                        <p:attrNameLst>
                                          <p:attrName>ppt_h</p:attrName>
                                        </p:attrNameLst>
                                      </p:cBhvr>
                                      <p:tavLst>
                                        <p:tav tm="0">
                                          <p:val>
                                            <p:fltVal val="0"/>
                                          </p:val>
                                        </p:tav>
                                        <p:tav tm="100000">
                                          <p:val>
                                            <p:strVal val="#ppt_h"/>
                                          </p:val>
                                        </p:tav>
                                      </p:tavLst>
                                    </p:anim>
                                    <p:animEffect transition="in" filter="fade">
                                      <p:cBhvr>
                                        <p:cTn id="39" dur="500"/>
                                        <p:tgtEl>
                                          <p:spTgt spid="8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6"/>
                                        </p:tgtEl>
                                        <p:attrNameLst>
                                          <p:attrName>style.visibility</p:attrName>
                                        </p:attrNameLst>
                                      </p:cBhvr>
                                      <p:to>
                                        <p:strVal val="visible"/>
                                      </p:to>
                                    </p:set>
                                    <p:animEffect transition="in" filter="fade">
                                      <p:cBhvr>
                                        <p:cTn id="46" dur="500"/>
                                        <p:tgtEl>
                                          <p:spTgt spid="1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fade">
                                      <p:cBhvr>
                                        <p:cTn id="52" dur="500"/>
                                        <p:tgtEl>
                                          <p:spTgt spid="1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7" grpId="0"/>
      <p:bldP spid="58" grpId="0"/>
      <p:bldP spid="59" grpId="0"/>
      <p:bldP spid="4" grpId="0"/>
      <p:bldP spid="29" grpId="0"/>
      <p:bldP spid="30" grpId="0"/>
      <p:bldP spid="127" grpId="0"/>
      <p:bldP spid="20" grpId="0"/>
      <p:bldP spid="135" grpId="0"/>
      <p:bldP spid="136" grpId="0"/>
      <p:bldP spid="7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9e189ebee5e4172a11395060ad98300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671bfb0d0766fb2398015e85ffed677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L100 Cognitive Services overview deck - updated with Bing Entity Search</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Brian Marble</DisplayName>
        <AccountId>115203</AccountId>
        <AccountType/>
      </UserInfo>
    </Owner>
    <PublishDate xmlns="230E9DF3-BE65-4C73-A93B-D1236EBD677E">2018-04-02T07:00:00+00:00</PublishDate>
    <GenericHTML1 xmlns="230e9df3-be65-4c73-a93b-d1236ebd677e" xsi:nil="true"/>
    <k21a64daf20d4502b2796a1c6b8ce6c8 xmlns="230e9df3-be65-4c73-a93b-d1236ebd677e">
      <Terms xmlns="http://schemas.microsoft.com/office/infopath/2007/PartnerControls"/>
    </k21a64daf20d4502b2796a1c6b8ce6c8>
    <Expire_x0020_Review xmlns="230e9df3-be65-4c73-a93b-d1236ebd677e">2019-12-31T08:00:00+00:00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Solution Areas Domain</TermName>
          <TermId xmlns="http://schemas.microsoft.com/office/infopath/2007/PartnerControls">29128e03-27e8-43b8-a392-e62406af9c80</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i:0#.f|membership|bmarb@microsoft.com</DisplayName>
        <AccountId>115203</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Cognitive Services</TermName>
          <TermId xmlns="http://schemas.microsoft.com/office/infopath/2007/PartnerControls">d4822b8f-2d1c-4a11-826f-7fd59398add0</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s>
    </b60f8d2dbb984f349d80d8196897f4d3>
    <Thumbnail1 xmlns="230e9df3-be65-4c73-a93b-d1236ebd677e">
      <Url>https://microsoft.sharepoint.com/sites/Infopedia_G01KC/Style%20Library/Thumbnails/G01KC-1-29493/Cognitive%20Services%20Walking%20Deck.png</Url>
      <Description>/sites/Infopedia_G01KC/Style Library/Thumbnails/G01KC-1-29493/Cognitive Services Walking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3090</Value>
      <Value>31</Value>
      <Value>29</Value>
      <Value>435</Value>
      <Value>3097</Value>
      <Value>2325</Value>
      <Value>354</Value>
      <Value>20</Value>
      <Value>3091</Value>
      <Value>21</Value>
      <Value>14</Value>
      <Value>2490</Value>
      <Value>2119</Value>
      <Value>374</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G01KC-1-29467</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G01KC-99682991-29493</_dlc_DocId>
    <_dlc_DocIdUrl xmlns="230e9df3-be65-4c73-a93b-d1236ebd677e">
      <Url>https://microsoft.sharepoint.com/sites/Infopedia_G01KC/_layouts/15/DocIdRedir.aspx?ID=G01KC-99682991-29493</Url>
      <Description>G01KC-99682991-29493</Description>
    </_dlc_DocIdUrl>
    <_dlc_ExpireDateSaved xmlns="http://schemas.microsoft.com/sharepoint/v3" xsi:nil="true"/>
    <_dlc_ExpireDate xmlns="http://schemas.microsoft.com/sharepoint/v3">2020-01-30T08:00:00+00:00</_dlc_ExpireDate>
    <lbla xmlns="b3bc04a5-d503-43b1-b98c-a8cf663329d9">
      <UserInfo>
        <DisplayName/>
        <AccountId xsi:nil="true"/>
        <AccountType/>
      </UserInfo>
    </lbla>
    <MediaServiceKeyPoints xmlns="b3bc04a5-d503-43b1-b98c-a8cf663329d9" xsi:nil="true"/>
    <OwnersManager xmlns="230e9df3-be65-4c73-a93b-d1236ebd677e">
      <UserInfo>
        <DisplayName>Orlagh Neary</DisplayName>
        <AccountId>266</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Business Development ＆ Strategy</TermName>
          <TermId xmlns="http://schemas.microsoft.com/office/infopath/2007/PartnerControls">e15e035a-c407-4f56-adf2-716c26e5bbdb</TermId>
        </TermInfo>
      </Term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documentManagement>
</p:propertie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5002F779-C685-4FB7-AC36-4199056E8F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CFEA43-4BDE-4FDD-87EA-A5929F239C6C}">
  <ds:schemaRefs>
    <ds:schemaRef ds:uri="http://schemas.microsoft.com/sharepoint/events"/>
  </ds:schemaRefs>
</ds:datastoreItem>
</file>

<file path=customXml/itemProps3.xml><?xml version="1.0" encoding="utf-8"?>
<ds:datastoreItem xmlns:ds="http://schemas.openxmlformats.org/officeDocument/2006/customXml" ds:itemID="{0183B4B2-99EA-4AD7-A286-BABF5A102E53}">
  <ds:schemaRefs>
    <ds:schemaRef ds:uri="http://schemas.microsoft.com/sharepoint/v3/contenttype/forms"/>
  </ds:schemaRefs>
</ds:datastoreItem>
</file>

<file path=customXml/itemProps4.xml><?xml version="1.0" encoding="utf-8"?>
<ds:datastoreItem xmlns:ds="http://schemas.openxmlformats.org/officeDocument/2006/customXml" ds:itemID="{57A5C839-C9CA-4569-A7F3-278111B05EF0}">
  <ds:schemaRefs>
    <ds:schemaRef ds:uri="http://schemas.microsoft.com/office/2006/metadata/properties"/>
    <ds:schemaRef ds:uri="http://schemas.microsoft.com/office/infopath/2007/PartnerControls"/>
    <ds:schemaRef ds:uri="230e9df3-be65-4c73-a93b-d1236ebd677e"/>
    <ds:schemaRef ds:uri="230E9DF3-BE65-4C73-A93B-D1236EBD677E"/>
    <ds:schemaRef ds:uri="http://schemas.microsoft.com/sharepoint/v3"/>
    <ds:schemaRef ds:uri="b3bc04a5-d503-43b1-b98c-a8cf663329d9"/>
  </ds:schemaRefs>
</ds:datastoreItem>
</file>

<file path=customXml/itemProps5.xml><?xml version="1.0" encoding="utf-8"?>
<ds:datastoreItem xmlns:ds="http://schemas.openxmlformats.org/officeDocument/2006/customXml" ds:itemID="{F4BB3DC5-F0F6-4336-AF13-71ECB076DEAB}">
  <ds:schemaRefs>
    <ds:schemaRef ds:uri="office.server.policy"/>
  </ds:schemaRefs>
</ds:datastoreItem>
</file>

<file path=customXml/itemProps6.xml><?xml version="1.0" encoding="utf-8"?>
<ds:datastoreItem xmlns:ds="http://schemas.openxmlformats.org/officeDocument/2006/customXml" ds:itemID="{F5626892-6482-4B36-B3B1-DEE9D91EE395}">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2521</TotalTime>
  <Words>9278</Words>
  <Application>Microsoft Office PowerPoint</Application>
  <PresentationFormat>Widescreen</PresentationFormat>
  <Paragraphs>573</Paragraphs>
  <Slides>24</Slides>
  <Notes>19</Notes>
  <HiddenSlides>6</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Semibold</vt:lpstr>
      <vt:lpstr>Segoe UI Semilight</vt:lpstr>
      <vt:lpstr>SMSG Readiness Master Template 16x9_MODIFIED</vt:lpstr>
      <vt:lpstr>think-cell Slide</vt:lpstr>
      <vt:lpstr>Microsoft  Cognitive Services</vt:lpstr>
      <vt:lpstr>Microsoft Cognitive Services Give your apps a human side</vt:lpstr>
      <vt:lpstr>Why Microsoft  Cognitive Services?</vt:lpstr>
      <vt:lpstr>Microsoft Cognitive Services updates</vt:lpstr>
      <vt:lpstr>Cognitive Services capabilities Infuse your apps, websites, and bots with human-like intelligence </vt:lpstr>
      <vt:lpstr>A variety of real-world applications</vt:lpstr>
      <vt:lpstr>Cognitive Services Available in Power BI These services are available to Power BI dataflows in a “turn key” fashion.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Walking Deck - L100</dc:title>
  <dc:creator>russ rogers</dc:creator>
  <cp:lastModifiedBy>Chris Mitchell (OCP)</cp:lastModifiedBy>
  <cp:revision>88</cp:revision>
  <dcterms:modified xsi:type="dcterms:W3CDTF">2020-02-24T16:17:05Z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435;#technical presentations|83a894cf-702b-47fc-aba5-41bd10dc1e75</vt:lpwstr>
  </property>
  <property fmtid="{D5CDD505-2E9C-101B-9397-08002B2CF9AE}" pid="9" name="ContentTypeId">
    <vt:lpwstr>0x0101000E4CB7077FEE4FF7AE86D4A500EEC780030016C849C62B10EB41ACA8C7EEDEF40BB20099ECF64382448D48A56095091C66B1A9</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2490;#Solution Areas Domain|29128e03-27e8-43b8-a392-e62406af9c80;#21;#Intelligent Cloud|adc2fe87-c79a-4ded-a449-3f86b954069d;#20;#Microsoft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2325;#Data and AI|60d86926-9fc6-4873-ad19-e15bf82160d7;#374;#machine learning|912b89bd-3197-4d37-838b-dea3c299099a</vt:lpwstr>
  </property>
  <property fmtid="{D5CDD505-2E9C-101B-9397-08002B2CF9AE}" pid="17" name="SMSGTags">
    <vt:lpwstr/>
  </property>
  <property fmtid="{D5CDD505-2E9C-101B-9397-08002B2CF9AE}" pid="18" name="Products">
    <vt:lpwstr>2119;#Microsoft Cognitive Services|d4822b8f-2d1c-4a11-826f-7fd59398add0</vt:lpwstr>
  </property>
  <property fmtid="{D5CDD505-2E9C-101B-9397-08002B2CF9AE}" pid="19" name="_dlc_DocIdItemGuid">
    <vt:lpwstr>d8539686-2b70-40fa-be8a-2e3513954b36</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354;#Technology Solutions Professional|18ae106e-2924-4f2d-83ba-9b3af46c5a31</vt:lpwstr>
  </property>
  <property fmtid="{D5CDD505-2E9C-101B-9397-08002B2CF9AE}" pid="40"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1" name="NewsSource">
    <vt:lpwstr/>
  </property>
  <property fmtid="{D5CDD505-2E9C-101B-9397-08002B2CF9AE}" pid="42" name="SharedWithUsers">
    <vt:lpwstr>25388;#Natalia Garcia (Consultora Marco Chile CIA LTD);#4900;#Boon Teng Tan;#6194;#Raymond Chin;#79478;#David Caicedo;#46697;#Samuel Denton-Giles;#60837;#Doug Schieffer;#5652;#Ahmed Howaidy;#100200;#Mike Kiernan;#97949;#Robert Zimmermann;#82257;#Rania Gou</vt:lpwstr>
  </property>
  <property fmtid="{D5CDD505-2E9C-101B-9397-08002B2CF9AE}" pid="43" name="FolderExtensions">
    <vt:lpwstr/>
  </property>
  <property fmtid="{D5CDD505-2E9C-101B-9397-08002B2CF9AE}" pid="44" name="ParentID1">
    <vt:lpwstr>G01KC-1-19180</vt:lpwstr>
  </property>
  <property fmtid="{D5CDD505-2E9C-101B-9397-08002B2CF9AE}" pid="45" name="MSIP_Label_f42aa342-8706-4288-bd11-ebb85995028c_Enabled">
    <vt:lpwstr>True</vt:lpwstr>
  </property>
  <property fmtid="{D5CDD505-2E9C-101B-9397-08002B2CF9AE}" pid="46" name="MSIP_Label_f42aa342-8706-4288-bd11-ebb85995028c_SiteId">
    <vt:lpwstr>72f988bf-86f1-41af-91ab-2d7cd011db47</vt:lpwstr>
  </property>
  <property fmtid="{D5CDD505-2E9C-101B-9397-08002B2CF9AE}" pid="47" name="MSIP_Label_f42aa342-8706-4288-bd11-ebb85995028c_Ref">
    <vt:lpwstr>https://api.informationprotection.azure.com/api/72f988bf-86f1-41af-91ab-2d7cd011db47</vt:lpwstr>
  </property>
  <property fmtid="{D5CDD505-2E9C-101B-9397-08002B2CF9AE}" pid="48" name="MSIP_Label_f42aa342-8706-4288-bd11-ebb85995028c_SetBy">
    <vt:lpwstr>gibattag@microsoft.com</vt:lpwstr>
  </property>
  <property fmtid="{D5CDD505-2E9C-101B-9397-08002B2CF9AE}" pid="49" name="MSIP_Label_f42aa342-8706-4288-bd11-ebb85995028c_SetDate">
    <vt:lpwstr>2017-05-10T00:12:33.1717880-07:00</vt:lpwstr>
  </property>
  <property fmtid="{D5CDD505-2E9C-101B-9397-08002B2CF9AE}" pid="50" name="MSIP_Label_f42aa342-8706-4288-bd11-ebb85995028c_Name">
    <vt:lpwstr>General</vt:lpwstr>
  </property>
  <property fmtid="{D5CDD505-2E9C-101B-9397-08002B2CF9AE}" pid="51" name="MSIP_Label_f42aa342-8706-4288-bd11-ebb85995028c_Application">
    <vt:lpwstr>Microsoft Azure Information Protection</vt:lpwstr>
  </property>
  <property fmtid="{D5CDD505-2E9C-101B-9397-08002B2CF9AE}" pid="52" name="MSIP_Label_f42aa342-8706-4288-bd11-ebb85995028c_Extended_MSFT_Method">
    <vt:lpwstr>Automatic</vt:lpwstr>
  </property>
  <property fmtid="{D5CDD505-2E9C-101B-9397-08002B2CF9AE}" pid="53" name="Sensitivity">
    <vt:lpwstr>General</vt:lpwstr>
  </property>
  <property fmtid="{D5CDD505-2E9C-101B-9397-08002B2CF9AE}" pid="54" name="LastSharedByUser">
    <vt:lpwstr>rozimmer@microsoft.com</vt:lpwstr>
  </property>
  <property fmtid="{D5CDD505-2E9C-101B-9397-08002B2CF9AE}" pid="55" name="LastSharedByTime">
    <vt:filetime>2017-12-08T12:55:29Z</vt:filetime>
  </property>
  <property fmtid="{D5CDD505-2E9C-101B-9397-08002B2CF9AE}" pid="56" name="SMSG Items">
    <vt:lpwstr>3091;#documents|e037ed84-7d8e-4cbb-9c8f-61e80301a44f</vt:lpwstr>
  </property>
  <property fmtid="{D5CDD505-2E9C-101B-9397-08002B2CF9AE}" pid="57" name="Solution Areas">
    <vt:lpwstr>3097;#Data and AI|60d86926-9fc6-4873-ad19-e15bf82160d7</vt:lpwstr>
  </property>
  <property fmtid="{D5CDD505-2E9C-101B-9397-08002B2CF9AE}" pid="58" name="MSProfessions">
    <vt:lpwstr>3090;#Business Development ＆ Strategy|e15e035a-c407-4f56-adf2-716c26e5bbdb</vt:lpwstr>
  </property>
</Properties>
</file>